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73" r:id="rId3"/>
    <p:sldId id="272" r:id="rId4"/>
    <p:sldId id="283" r:id="rId5"/>
    <p:sldId id="277" r:id="rId6"/>
    <p:sldId id="275" r:id="rId7"/>
    <p:sldId id="281" r:id="rId8"/>
    <p:sldId id="282" r:id="rId9"/>
    <p:sldId id="276" r:id="rId10"/>
    <p:sldId id="284" r:id="rId11"/>
    <p:sldId id="280" r:id="rId12"/>
    <p:sldId id="278" r:id="rId1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B0F112-3ECC-5170-FD28-306EC014A8FA}" name="Foote, Kelsey" initials="FK" userId="S::footeke1@msu.edu::9d6efbfd-1129-4999-84c4-5898cfdce1e8" providerId="AD"/>
  <p188:author id="{DAF348E5-27D4-39A6-1A22-9110C0A6B21C}" name="Hill, Lindsay" initials="HL" userId="S::hilllin1@msu.edu::92db5002-4c81-4a9f-85e8-758fcd7867d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8453B"/>
    <a:srgbClr val="0C533A"/>
    <a:srgbClr val="06433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E9E662-0FA6-6D4A-BC38-7F9B69D98D94}" v="7" dt="2025-02-27T19:00:16.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0"/>
    <p:restoredTop sz="72517"/>
  </p:normalViewPr>
  <p:slideViewPr>
    <p:cSldViewPr snapToGrid="0">
      <p:cViewPr varScale="1">
        <p:scale>
          <a:sx n="121" d="100"/>
          <a:sy n="121" d="100"/>
        </p:scale>
        <p:origin x="20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ote, Kelsey" userId="9d6efbfd-1129-4999-84c4-5898cfdce1e8" providerId="ADAL" clId="{56E9E662-0FA6-6D4A-BC38-7F9B69D98D94}"/>
    <pc:docChg chg="custSel modSld">
      <pc:chgData name="Foote, Kelsey" userId="9d6efbfd-1129-4999-84c4-5898cfdce1e8" providerId="ADAL" clId="{56E9E662-0FA6-6D4A-BC38-7F9B69D98D94}" dt="2025-02-27T19:02:16.178" v="769" actId="3626"/>
      <pc:docMkLst>
        <pc:docMk/>
      </pc:docMkLst>
      <pc:sldChg chg="modNotesTx">
        <pc:chgData name="Foote, Kelsey" userId="9d6efbfd-1129-4999-84c4-5898cfdce1e8" providerId="ADAL" clId="{56E9E662-0FA6-6D4A-BC38-7F9B69D98D94}" dt="2025-02-27T18:42:23.315" v="217" actId="20577"/>
        <pc:sldMkLst>
          <pc:docMk/>
          <pc:sldMk cId="0" sldId="256"/>
        </pc:sldMkLst>
      </pc:sldChg>
      <pc:sldChg chg="modSp mod modNotesTx">
        <pc:chgData name="Foote, Kelsey" userId="9d6efbfd-1129-4999-84c4-5898cfdce1e8" providerId="ADAL" clId="{56E9E662-0FA6-6D4A-BC38-7F9B69D98D94}" dt="2025-02-27T18:45:22.554" v="260" actId="33524"/>
        <pc:sldMkLst>
          <pc:docMk/>
          <pc:sldMk cId="2801398298" sldId="272"/>
        </pc:sldMkLst>
        <pc:spChg chg="mod">
          <ac:chgData name="Foote, Kelsey" userId="9d6efbfd-1129-4999-84c4-5898cfdce1e8" providerId="ADAL" clId="{56E9E662-0FA6-6D4A-BC38-7F9B69D98D94}" dt="2025-02-27T18:43:47.587" v="221" actId="20577"/>
          <ac:spMkLst>
            <pc:docMk/>
            <pc:sldMk cId="2801398298" sldId="272"/>
            <ac:spMk id="3" creationId="{222B7872-58CA-5F41-83D0-C42B299F4089}"/>
          </ac:spMkLst>
        </pc:spChg>
      </pc:sldChg>
      <pc:sldChg chg="modSp mod modNotesTx">
        <pc:chgData name="Foote, Kelsey" userId="9d6efbfd-1129-4999-84c4-5898cfdce1e8" providerId="ADAL" clId="{56E9E662-0FA6-6D4A-BC38-7F9B69D98D94}" dt="2025-02-27T18:44:56.138" v="251" actId="20577"/>
        <pc:sldMkLst>
          <pc:docMk/>
          <pc:sldMk cId="3534074925" sldId="273"/>
        </pc:sldMkLst>
        <pc:spChg chg="mod">
          <ac:chgData name="Foote, Kelsey" userId="9d6efbfd-1129-4999-84c4-5898cfdce1e8" providerId="ADAL" clId="{56E9E662-0FA6-6D4A-BC38-7F9B69D98D94}" dt="2025-02-27T18:41:14.374" v="111" actId="20577"/>
          <ac:spMkLst>
            <pc:docMk/>
            <pc:sldMk cId="3534074925" sldId="273"/>
            <ac:spMk id="3" creationId="{9813BAF4-5EAB-5F4B-B98F-9280A2CCE769}"/>
          </ac:spMkLst>
        </pc:spChg>
      </pc:sldChg>
      <pc:sldChg chg="modNotesTx">
        <pc:chgData name="Foote, Kelsey" userId="9d6efbfd-1129-4999-84c4-5898cfdce1e8" providerId="ADAL" clId="{56E9E662-0FA6-6D4A-BC38-7F9B69D98D94}" dt="2025-02-27T18:47:34.463" v="364" actId="20577"/>
        <pc:sldMkLst>
          <pc:docMk/>
          <pc:sldMk cId="3100765070" sldId="275"/>
        </pc:sldMkLst>
      </pc:sldChg>
      <pc:sldChg chg="modSp mod modNotesTx">
        <pc:chgData name="Foote, Kelsey" userId="9d6efbfd-1129-4999-84c4-5898cfdce1e8" providerId="ADAL" clId="{56E9E662-0FA6-6D4A-BC38-7F9B69D98D94}" dt="2025-02-27T18:52:52.070" v="667" actId="20577"/>
        <pc:sldMkLst>
          <pc:docMk/>
          <pc:sldMk cId="448132272" sldId="277"/>
        </pc:sldMkLst>
        <pc:spChg chg="mod">
          <ac:chgData name="Foote, Kelsey" userId="9d6efbfd-1129-4999-84c4-5898cfdce1e8" providerId="ADAL" clId="{56E9E662-0FA6-6D4A-BC38-7F9B69D98D94}" dt="2025-02-27T18:52:52.070" v="667" actId="20577"/>
          <ac:spMkLst>
            <pc:docMk/>
            <pc:sldMk cId="448132272" sldId="277"/>
            <ac:spMk id="3" creationId="{629B8EEA-2F19-C44B-9434-EE45929FB49C}"/>
          </ac:spMkLst>
        </pc:spChg>
      </pc:sldChg>
      <pc:sldChg chg="modSp mod">
        <pc:chgData name="Foote, Kelsey" userId="9d6efbfd-1129-4999-84c4-5898cfdce1e8" providerId="ADAL" clId="{56E9E662-0FA6-6D4A-BC38-7F9B69D98D94}" dt="2025-02-27T19:02:16.178" v="769" actId="3626"/>
        <pc:sldMkLst>
          <pc:docMk/>
          <pc:sldMk cId="366953319" sldId="278"/>
        </pc:sldMkLst>
        <pc:spChg chg="mod">
          <ac:chgData name="Foote, Kelsey" userId="9d6efbfd-1129-4999-84c4-5898cfdce1e8" providerId="ADAL" clId="{56E9E662-0FA6-6D4A-BC38-7F9B69D98D94}" dt="2025-02-27T19:02:16.178" v="769" actId="3626"/>
          <ac:spMkLst>
            <pc:docMk/>
            <pc:sldMk cId="366953319" sldId="278"/>
            <ac:spMk id="6" creationId="{E36A1B4E-78E9-2148-BD74-85CB453ADF62}"/>
          </ac:spMkLst>
        </pc:spChg>
      </pc:sldChg>
      <pc:sldChg chg="modSp mod">
        <pc:chgData name="Foote, Kelsey" userId="9d6efbfd-1129-4999-84c4-5898cfdce1e8" providerId="ADAL" clId="{56E9E662-0FA6-6D4A-BC38-7F9B69D98D94}" dt="2025-02-27T19:01:15.084" v="752" actId="20577"/>
        <pc:sldMkLst>
          <pc:docMk/>
          <pc:sldMk cId="4045015894" sldId="280"/>
        </pc:sldMkLst>
        <pc:spChg chg="mod">
          <ac:chgData name="Foote, Kelsey" userId="9d6efbfd-1129-4999-84c4-5898cfdce1e8" providerId="ADAL" clId="{56E9E662-0FA6-6D4A-BC38-7F9B69D98D94}" dt="2025-02-27T19:01:15.084" v="752" actId="20577"/>
          <ac:spMkLst>
            <pc:docMk/>
            <pc:sldMk cId="4045015894" sldId="280"/>
            <ac:spMk id="5" creationId="{E39F02BB-952C-D849-B636-7E5569CB2C91}"/>
          </ac:spMkLst>
        </pc:spChg>
      </pc:sldChg>
      <pc:sldChg chg="modSp mod modNotesTx">
        <pc:chgData name="Foote, Kelsey" userId="9d6efbfd-1129-4999-84c4-5898cfdce1e8" providerId="ADAL" clId="{56E9E662-0FA6-6D4A-BC38-7F9B69D98D94}" dt="2025-02-27T18:58:55.525" v="678" actId="20577"/>
        <pc:sldMkLst>
          <pc:docMk/>
          <pc:sldMk cId="2411192250" sldId="281"/>
        </pc:sldMkLst>
        <pc:spChg chg="mod">
          <ac:chgData name="Foote, Kelsey" userId="9d6efbfd-1129-4999-84c4-5898cfdce1e8" providerId="ADAL" clId="{56E9E662-0FA6-6D4A-BC38-7F9B69D98D94}" dt="2025-02-27T18:50:13.030" v="403" actId="3626"/>
          <ac:spMkLst>
            <pc:docMk/>
            <pc:sldMk cId="2411192250" sldId="281"/>
            <ac:spMk id="4" creationId="{B08B9D55-2157-D447-9A38-7E6429C90A23}"/>
          </ac:spMkLst>
        </pc:spChg>
      </pc:sldChg>
      <pc:sldChg chg="delSp modSp mod modNotesTx">
        <pc:chgData name="Foote, Kelsey" userId="9d6efbfd-1129-4999-84c4-5898cfdce1e8" providerId="ADAL" clId="{56E9E662-0FA6-6D4A-BC38-7F9B69D98D94}" dt="2025-02-27T18:59:13.387" v="718" actId="20577"/>
        <pc:sldMkLst>
          <pc:docMk/>
          <pc:sldMk cId="3679527187" sldId="282"/>
        </pc:sldMkLst>
        <pc:spChg chg="mod">
          <ac:chgData name="Foote, Kelsey" userId="9d6efbfd-1129-4999-84c4-5898cfdce1e8" providerId="ADAL" clId="{56E9E662-0FA6-6D4A-BC38-7F9B69D98D94}" dt="2025-02-27T18:51:30.414" v="448" actId="20577"/>
          <ac:spMkLst>
            <pc:docMk/>
            <pc:sldMk cId="3679527187" sldId="282"/>
            <ac:spMk id="4" creationId="{ECDAB410-B197-2540-A128-103203197FD4}"/>
          </ac:spMkLst>
        </pc:spChg>
        <pc:picChg chg="del">
          <ac:chgData name="Foote, Kelsey" userId="9d6efbfd-1129-4999-84c4-5898cfdce1e8" providerId="ADAL" clId="{56E9E662-0FA6-6D4A-BC38-7F9B69D98D94}" dt="2025-02-27T15:53:45.425" v="101" actId="478"/>
          <ac:picMkLst>
            <pc:docMk/>
            <pc:sldMk cId="3679527187" sldId="282"/>
            <ac:picMk id="5" creationId="{A6187E7B-F372-F447-8F72-2F5374044F98}"/>
          </ac:picMkLst>
        </pc:picChg>
      </pc:sldChg>
      <pc:sldChg chg="modNotesTx">
        <pc:chgData name="Foote, Kelsey" userId="9d6efbfd-1129-4999-84c4-5898cfdce1e8" providerId="ADAL" clId="{56E9E662-0FA6-6D4A-BC38-7F9B69D98D94}" dt="2025-02-27T18:45:36.862" v="261" actId="20577"/>
        <pc:sldMkLst>
          <pc:docMk/>
          <pc:sldMk cId="220189271" sldId="283"/>
        </pc:sldMkLst>
      </pc:sldChg>
      <pc:sldChg chg="modSp mod">
        <pc:chgData name="Foote, Kelsey" userId="9d6efbfd-1129-4999-84c4-5898cfdce1e8" providerId="ADAL" clId="{56E9E662-0FA6-6D4A-BC38-7F9B69D98D94}" dt="2025-02-27T19:00:45.234" v="749" actId="20577"/>
        <pc:sldMkLst>
          <pc:docMk/>
          <pc:sldMk cId="12509048" sldId="284"/>
        </pc:sldMkLst>
        <pc:spChg chg="mod">
          <ac:chgData name="Foote, Kelsey" userId="9d6efbfd-1129-4999-84c4-5898cfdce1e8" providerId="ADAL" clId="{56E9E662-0FA6-6D4A-BC38-7F9B69D98D94}" dt="2025-02-27T19:00:45.234" v="749" actId="20577"/>
          <ac:spMkLst>
            <pc:docMk/>
            <pc:sldMk cId="12509048" sldId="284"/>
            <ac:spMk id="3" creationId="{1ECA7F92-8278-DE45-B9E3-ADF34BFD82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6F358-0E1F-8C47-A288-DAE12AF78EC5}" type="datetimeFigureOut">
              <a:rPr lang="en-US" smtClean="0"/>
              <a:t>2/27/25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A215B-783A-F948-82C7-959D700ECCE2}" type="slidenum">
              <a:rPr lang="en-US" smtClean="0"/>
              <a:t>‹#›</a:t>
            </a:fld>
            <a:endParaRPr lang="en-US" dirty="0"/>
          </a:p>
        </p:txBody>
      </p:sp>
    </p:spTree>
    <p:extLst>
      <p:ext uri="{BB962C8B-B14F-4D97-AF65-F5344CB8AC3E}">
        <p14:creationId xmlns:p14="http://schemas.microsoft.com/office/powerpoint/2010/main" val="4265541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Hello and welcome to MSU! Today I will be briefly telling you about the Resource Center for Persons with Disabilities</a:t>
            </a:r>
            <a:r>
              <a:rPr lang="en-US" b="0" dirty="0">
                <a:latin typeface="Arial" charset="0"/>
                <a:cs typeface="Arial" charset="0"/>
              </a:rPr>
              <a:t>.</a:t>
            </a:r>
            <a:r>
              <a:rPr lang="en-US" b="0" dirty="0">
                <a:latin typeface="Arial" charset="0"/>
                <a:ea typeface="Arial" charset="0"/>
                <a:cs typeface="Arial" charset="0"/>
              </a:rPr>
              <a:t> In this presentation we will discuss how to access accommodations and supports if you have a disability, medical condition, and/or diagnosed mental health condition. A copy of this presentation is available for download on our website on our Future Students page.</a:t>
            </a:r>
          </a:p>
        </p:txBody>
      </p:sp>
      <p:sp>
        <p:nvSpPr>
          <p:cNvPr id="4" name="Slide Number Placeholder 3"/>
          <p:cNvSpPr>
            <a:spLocks noGrp="1"/>
          </p:cNvSpPr>
          <p:nvPr>
            <p:ph type="sldNum" sz="quarter" idx="5"/>
          </p:nvPr>
        </p:nvSpPr>
        <p:spPr/>
        <p:txBody>
          <a:bodyPr/>
          <a:lstStyle/>
          <a:p>
            <a:fld id="{D92A215B-783A-F948-82C7-959D700ECCE2}" type="slidenum">
              <a:rPr lang="en-US" smtClean="0"/>
              <a:t>1</a:t>
            </a:fld>
            <a:endParaRPr lang="en-US" dirty="0"/>
          </a:p>
        </p:txBody>
      </p:sp>
    </p:spTree>
    <p:extLst>
      <p:ext uri="{BB962C8B-B14F-4D97-AF65-F5344CB8AC3E}">
        <p14:creationId xmlns:p14="http://schemas.microsoft.com/office/powerpoint/2010/main" val="467484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2A215B-783A-F948-82C7-959D700ECCE2}" type="slidenum">
              <a:rPr lang="en-US" smtClean="0"/>
              <a:t>10</a:t>
            </a:fld>
            <a:endParaRPr lang="en-US"/>
          </a:p>
        </p:txBody>
      </p:sp>
    </p:spTree>
    <p:extLst>
      <p:ext uri="{BB962C8B-B14F-4D97-AF65-F5344CB8AC3E}">
        <p14:creationId xmlns:p14="http://schemas.microsoft.com/office/powerpoint/2010/main" val="35755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fld id="{D92A215B-783A-F948-82C7-959D700ECCE2}" type="slidenum">
              <a:rPr lang="en-US" smtClean="0"/>
              <a:t>11</a:t>
            </a:fld>
            <a:endParaRPr lang="en-US"/>
          </a:p>
        </p:txBody>
      </p:sp>
    </p:spTree>
    <p:extLst>
      <p:ext uri="{BB962C8B-B14F-4D97-AF65-F5344CB8AC3E}">
        <p14:creationId xmlns:p14="http://schemas.microsoft.com/office/powerpoint/2010/main" val="244902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endParaRPr lang="en-US" dirty="0"/>
          </a:p>
        </p:txBody>
      </p:sp>
      <p:sp>
        <p:nvSpPr>
          <p:cNvPr id="4" name="Slide Number Placeholder 3"/>
          <p:cNvSpPr>
            <a:spLocks noGrp="1"/>
          </p:cNvSpPr>
          <p:nvPr>
            <p:ph type="sldNum" sz="quarter" idx="5"/>
          </p:nvPr>
        </p:nvSpPr>
        <p:spPr/>
        <p:txBody>
          <a:bodyPr/>
          <a:lstStyle/>
          <a:p>
            <a:fld id="{D92A215B-783A-F948-82C7-959D700ECCE2}" type="slidenum">
              <a:rPr lang="en-US" smtClean="0"/>
              <a:t>12</a:t>
            </a:fld>
            <a:endParaRPr lang="en-US" dirty="0"/>
          </a:p>
        </p:txBody>
      </p:sp>
    </p:spTree>
    <p:extLst>
      <p:ext uri="{BB962C8B-B14F-4D97-AF65-F5344CB8AC3E}">
        <p14:creationId xmlns:p14="http://schemas.microsoft.com/office/powerpoint/2010/main" val="209936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RCPD strives to make our campus accessible, equitable, and inclusive. You can familiarize yourself with our office on our website, </a:t>
            </a:r>
            <a:r>
              <a:rPr lang="en-US" dirty="0" err="1"/>
              <a:t>rcpd.msu.edu</a:t>
            </a:r>
            <a:r>
              <a:rPr lang="en-US" dirty="0"/>
              <a:t>. Every RCPD advisor, called an Access Specialist, has an area of expertise, so each student is assigned a specialist who is familiar with their diagnosis, common accommodations, and relevant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contact us, visit our Team RCPD page.</a:t>
            </a:r>
          </a:p>
        </p:txBody>
      </p:sp>
      <p:sp>
        <p:nvSpPr>
          <p:cNvPr id="4" name="Slide Number Placeholder 3"/>
          <p:cNvSpPr>
            <a:spLocks noGrp="1"/>
          </p:cNvSpPr>
          <p:nvPr>
            <p:ph type="sldNum" sz="quarter" idx="5"/>
          </p:nvPr>
        </p:nvSpPr>
        <p:spPr/>
        <p:txBody>
          <a:bodyPr/>
          <a:lstStyle/>
          <a:p>
            <a:fld id="{D92A215B-783A-F948-82C7-959D700ECCE2}" type="slidenum">
              <a:rPr lang="en-US" smtClean="0"/>
              <a:t>2</a:t>
            </a:fld>
            <a:endParaRPr lang="en-US"/>
          </a:p>
        </p:txBody>
      </p:sp>
    </p:spTree>
    <p:extLst>
      <p:ext uri="{BB962C8B-B14F-4D97-AF65-F5344CB8AC3E}">
        <p14:creationId xmlns:p14="http://schemas.microsoft.com/office/powerpoint/2010/main" val="334664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isability status does not automatically follow you from high school or from a different </a:t>
            </a:r>
            <a:r>
              <a:rPr lang="en-US" dirty="0"/>
              <a:t>higher education institution to</a:t>
            </a:r>
            <a:r>
              <a:rPr lang="en-US" sz="1200" b="0" i="0" kern="1200" dirty="0">
                <a:solidFill>
                  <a:schemeClr val="tx1"/>
                </a:solidFill>
                <a:effectLst/>
                <a:latin typeface="+mn-lt"/>
                <a:ea typeface="+mn-ea"/>
                <a:cs typeface="+mn-cs"/>
              </a:rPr>
              <a:t> MSU. If you need to request accommodations, you must register with RCPD through the following steps. All steps are explained on our get started page linked at the top of this slide.</a:t>
            </a:r>
            <a:r>
              <a:rPr lang="en-US" dirty="0"/>
              <a:t> </a:t>
            </a:r>
            <a:endParaRPr lang="en-US"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solidFill>
                  <a:schemeClr val="tx1"/>
                </a:solidFill>
              </a:rPr>
              <a:t>The first step is to self-identify through RCPD’s </a:t>
            </a:r>
            <a:r>
              <a:rPr lang="en-US" u="none" dirty="0" err="1">
                <a:solidFill>
                  <a:schemeClr val="tx1"/>
                </a:solidFill>
              </a:rPr>
              <a:t>MyProfile</a:t>
            </a:r>
            <a:r>
              <a:rPr lang="en-US" u="none" dirty="0">
                <a:solidFill>
                  <a:schemeClr val="tx1"/>
                </a:solidFill>
              </a:rPr>
              <a:t> site. </a:t>
            </a:r>
            <a:r>
              <a:rPr lang="en-US" dirty="0"/>
              <a:t>After submitting, you will receive an autoreply email from your Specialist. </a:t>
            </a:r>
          </a:p>
        </p:txBody>
      </p:sp>
      <p:sp>
        <p:nvSpPr>
          <p:cNvPr id="4" name="Slide Number Placeholder 3"/>
          <p:cNvSpPr>
            <a:spLocks noGrp="1"/>
          </p:cNvSpPr>
          <p:nvPr>
            <p:ph type="sldNum" sz="quarter" idx="5"/>
          </p:nvPr>
        </p:nvSpPr>
        <p:spPr/>
        <p:txBody>
          <a:bodyPr/>
          <a:lstStyle/>
          <a:p>
            <a:fld id="{D92A215B-783A-F948-82C7-959D700ECCE2}" type="slidenum">
              <a:rPr lang="en-US" smtClean="0"/>
              <a:t>3</a:t>
            </a:fld>
            <a:endParaRPr lang="en-US"/>
          </a:p>
        </p:txBody>
      </p:sp>
    </p:spTree>
    <p:extLst>
      <p:ext uri="{BB962C8B-B14F-4D97-AF65-F5344CB8AC3E}">
        <p14:creationId xmlns:p14="http://schemas.microsoft.com/office/powerpoint/2010/main" val="320525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solidFill>
                  <a:schemeClr val="tx1"/>
                </a:solidFill>
              </a:rPr>
              <a:t>The second step is to s</a:t>
            </a:r>
            <a:r>
              <a:rPr lang="en-US" dirty="0"/>
              <a:t>ubmit disability documentation. Visit the “documentation” link on this slide for guidelines and instructions for submission. </a:t>
            </a:r>
            <a:r>
              <a:rPr lang="en-US" u="none" dirty="0">
                <a:solidFill>
                  <a:schemeClr val="tx1"/>
                </a:solidFill>
              </a:rPr>
              <a:t>If you self-identify with more than one diagnosis, you may be initially connected with multiple specialists. If </a:t>
            </a:r>
            <a:r>
              <a:rPr lang="en-US" dirty="0"/>
              <a:t>this happens</a:t>
            </a:r>
            <a:r>
              <a:rPr lang="en-US" u="none" dirty="0">
                <a:solidFill>
                  <a:schemeClr val="tx1"/>
                </a:solidFill>
              </a:rPr>
              <a:t>, we will consolidate your case to one person. Remember, don’t send disability documentation to any office besides RCPD.</a:t>
            </a:r>
            <a:r>
              <a:rPr lang="en-US" dirty="0"/>
              <a:t> </a:t>
            </a:r>
          </a:p>
        </p:txBody>
      </p:sp>
      <p:sp>
        <p:nvSpPr>
          <p:cNvPr id="4" name="Slide Number Placeholder 3"/>
          <p:cNvSpPr>
            <a:spLocks noGrp="1"/>
          </p:cNvSpPr>
          <p:nvPr>
            <p:ph type="sldNum" sz="quarter" idx="5"/>
          </p:nvPr>
        </p:nvSpPr>
        <p:spPr/>
        <p:txBody>
          <a:bodyPr/>
          <a:lstStyle/>
          <a:p>
            <a:fld id="{D92A215B-783A-F948-82C7-959D700ECCE2}" type="slidenum">
              <a:rPr lang="en-US" smtClean="0"/>
              <a:t>4</a:t>
            </a:fld>
            <a:endParaRPr lang="en-US"/>
          </a:p>
        </p:txBody>
      </p:sp>
    </p:spTree>
    <p:extLst>
      <p:ext uri="{BB962C8B-B14F-4D97-AF65-F5344CB8AC3E}">
        <p14:creationId xmlns:p14="http://schemas.microsoft.com/office/powerpoint/2010/main" val="3532956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After your specialist receives and reviews your documentation, they will email you to schedule a needs assessment meeting where accommodations are determined. You </a:t>
            </a:r>
            <a:r>
              <a:rPr lang="en-US" sz="1200"/>
              <a:t>will then receive your </a:t>
            </a:r>
            <a:r>
              <a:rPr lang="en-US"/>
              <a:t>accommodation letter and you will be responsible for sharing this with your instructors.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0" u="none">
                <a:solidFill>
                  <a:schemeClr val="tx1"/>
                </a:solidFill>
              </a:rPr>
              <a:t>Know that your information is kept confidential. We recommend students begin registration at least 60 days in advance of their first semester, so there is time to </a:t>
            </a:r>
            <a:r>
              <a:rPr lang="en-US"/>
              <a:t>complete the process </a:t>
            </a:r>
            <a:r>
              <a:rPr lang="en-US" b="0" u="none">
                <a:solidFill>
                  <a:schemeClr val="tx1"/>
                </a:solidFill>
              </a:rPr>
              <a:t>before classes begin. Students can register with RCPD </a:t>
            </a:r>
            <a:r>
              <a:rPr lang="en-US" b="1" u="none">
                <a:solidFill>
                  <a:schemeClr val="tx1"/>
                </a:solidFill>
              </a:rPr>
              <a:t>any time during </a:t>
            </a:r>
            <a:r>
              <a:rPr lang="en-US" b="0" u="none">
                <a:solidFill>
                  <a:schemeClr val="tx1"/>
                </a:solidFill>
              </a:rPr>
              <a:t>their time at MSU, but this process must be completed before accommodations can be implemented.</a:t>
            </a:r>
            <a:r>
              <a:rPr lang="en-US"/>
              <a:t> </a:t>
            </a:r>
            <a:endParaRPr lang="en-US" b="0" u="none">
              <a:solidFill>
                <a:schemeClr val="tx1"/>
              </a:solidFill>
              <a:cs typeface="Calibri"/>
            </a:endParaRPr>
          </a:p>
          <a:p>
            <a:endParaRPr lang="en-US"/>
          </a:p>
        </p:txBody>
      </p:sp>
      <p:sp>
        <p:nvSpPr>
          <p:cNvPr id="4" name="Slide Number Placeholder 3"/>
          <p:cNvSpPr>
            <a:spLocks noGrp="1"/>
          </p:cNvSpPr>
          <p:nvPr>
            <p:ph type="sldNum" sz="quarter" idx="5"/>
          </p:nvPr>
        </p:nvSpPr>
        <p:spPr/>
        <p:txBody>
          <a:bodyPr/>
          <a:lstStyle/>
          <a:p>
            <a:fld id="{D92A215B-783A-F948-82C7-959D700ECCE2}" type="slidenum">
              <a:rPr lang="en-US" smtClean="0"/>
              <a:t>5</a:t>
            </a:fld>
            <a:endParaRPr lang="en-US"/>
          </a:p>
        </p:txBody>
      </p:sp>
    </p:spTree>
    <p:extLst>
      <p:ext uri="{BB962C8B-B14F-4D97-AF65-F5344CB8AC3E}">
        <p14:creationId xmlns:p14="http://schemas.microsoft.com/office/powerpoint/2010/main" val="2560489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Okay, you have your Accommodation Letter! However, RCPD will be the only office on campus that knows you need for accommodations. You are responsible for communicating with your instructors to ensure your accommodations are implemented in each class. This slide has a few steps for communicating your accommodations with your instructors.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b="0"/>
              <a:t>On our website, we have video examples for this conversation and plenty of reminders for sharing your letter!</a:t>
            </a:r>
            <a:r>
              <a:rPr lang="en-US"/>
              <a:t> </a:t>
            </a:r>
            <a:endParaRPr lang="en-US" b="0">
              <a:cs typeface="Calibri"/>
            </a:endParaRPr>
          </a:p>
        </p:txBody>
      </p:sp>
      <p:sp>
        <p:nvSpPr>
          <p:cNvPr id="4" name="Slide Number Placeholder 3"/>
          <p:cNvSpPr>
            <a:spLocks noGrp="1"/>
          </p:cNvSpPr>
          <p:nvPr>
            <p:ph type="sldNum" sz="quarter" idx="5"/>
          </p:nvPr>
        </p:nvSpPr>
        <p:spPr/>
        <p:txBody>
          <a:bodyPr/>
          <a:lstStyle/>
          <a:p>
            <a:fld id="{D92A215B-783A-F948-82C7-959D700ECCE2}" type="slidenum">
              <a:rPr lang="en-US" smtClean="0"/>
              <a:t>6</a:t>
            </a:fld>
            <a:endParaRPr lang="en-US"/>
          </a:p>
        </p:txBody>
      </p:sp>
    </p:spTree>
    <p:extLst>
      <p:ext uri="{BB962C8B-B14F-4D97-AF65-F5344CB8AC3E}">
        <p14:creationId xmlns:p14="http://schemas.microsoft.com/office/powerpoint/2010/main" val="2626591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there are many additional resources RCPD has to offer, including programming, classes, scholarships, and more. </a:t>
            </a:r>
          </a:p>
        </p:txBody>
      </p:sp>
      <p:sp>
        <p:nvSpPr>
          <p:cNvPr id="4" name="Slide Number Placeholder 3"/>
          <p:cNvSpPr>
            <a:spLocks noGrp="1"/>
          </p:cNvSpPr>
          <p:nvPr>
            <p:ph type="sldNum" sz="quarter" idx="5"/>
          </p:nvPr>
        </p:nvSpPr>
        <p:spPr/>
        <p:txBody>
          <a:bodyPr/>
          <a:lstStyle/>
          <a:p>
            <a:fld id="{D92A215B-783A-F948-82C7-959D700ECCE2}" type="slidenum">
              <a:rPr lang="en-US" smtClean="0"/>
              <a:t>7</a:t>
            </a:fld>
            <a:endParaRPr lang="en-US"/>
          </a:p>
        </p:txBody>
      </p:sp>
    </p:spTree>
    <p:extLst>
      <p:ext uri="{BB962C8B-B14F-4D97-AF65-F5344CB8AC3E}">
        <p14:creationId xmlns:p14="http://schemas.microsoft.com/office/powerpoint/2010/main" val="210912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contact us if you have questions! And be sure to download a copy of presentation from our Future Students page so you can review this info plus additional FAQs! Go Green! </a:t>
            </a:r>
          </a:p>
        </p:txBody>
      </p:sp>
      <p:sp>
        <p:nvSpPr>
          <p:cNvPr id="4" name="Slide Number Placeholder 3"/>
          <p:cNvSpPr>
            <a:spLocks noGrp="1"/>
          </p:cNvSpPr>
          <p:nvPr>
            <p:ph type="sldNum" sz="quarter" idx="5"/>
          </p:nvPr>
        </p:nvSpPr>
        <p:spPr/>
        <p:txBody>
          <a:bodyPr/>
          <a:lstStyle/>
          <a:p>
            <a:fld id="{D92A215B-783A-F948-82C7-959D700ECCE2}" type="slidenum">
              <a:rPr lang="en-US" smtClean="0"/>
              <a:t>8</a:t>
            </a:fld>
            <a:endParaRPr lang="en-US"/>
          </a:p>
        </p:txBody>
      </p:sp>
    </p:spTree>
    <p:extLst>
      <p:ext uri="{BB962C8B-B14F-4D97-AF65-F5344CB8AC3E}">
        <p14:creationId xmlns:p14="http://schemas.microsoft.com/office/powerpoint/2010/main" val="101419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D92A215B-783A-F948-82C7-959D700ECCE2}" type="slidenum">
              <a:rPr lang="en-US" smtClean="0"/>
              <a:t>9</a:t>
            </a:fld>
            <a:endParaRPr lang="en-US"/>
          </a:p>
        </p:txBody>
      </p:sp>
    </p:spTree>
    <p:extLst>
      <p:ext uri="{BB962C8B-B14F-4D97-AF65-F5344CB8AC3E}">
        <p14:creationId xmlns:p14="http://schemas.microsoft.com/office/powerpoint/2010/main" val="246226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8453B"/>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457200" y="2317377"/>
            <a:ext cx="8229600" cy="857250"/>
          </a:xfrm>
          <a:prstGeom prst="rect">
            <a:avLst/>
          </a:prstGeom>
        </p:spPr>
        <p:txBody>
          <a:bodyPr vert="horz"/>
          <a:lstStyle>
            <a:lvl1pPr>
              <a:defRPr baseline="0">
                <a:solidFill>
                  <a:srgbClr val="FFFFFF"/>
                </a:solidFill>
              </a:defRPr>
            </a:lvl1pPr>
          </a:lstStyle>
          <a:p>
            <a:r>
              <a:rPr lang="en-US"/>
              <a:t>CLICK TO ADD TITLE</a:t>
            </a:r>
          </a:p>
        </p:txBody>
      </p:sp>
    </p:spTree>
    <p:extLst>
      <p:ext uri="{BB962C8B-B14F-4D97-AF65-F5344CB8AC3E}">
        <p14:creationId xmlns:p14="http://schemas.microsoft.com/office/powerpoint/2010/main" val="8276173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6631"/>
            <a:ext cx="7772400" cy="976474"/>
          </a:xfrm>
          <a:prstGeom prst="rect">
            <a:avLst/>
          </a:prstGeom>
        </p:spPr>
        <p:txBody>
          <a:bodyPr>
            <a:normAutofit/>
          </a:bodyPr>
          <a:lstStyle>
            <a:lvl1pPr algn="l">
              <a:defRPr sz="2700" b="1" i="0" baseline="0">
                <a:ln>
                  <a:noFill/>
                </a:ln>
                <a:solidFill>
                  <a:srgbClr val="18453B"/>
                </a:solidFill>
                <a:latin typeface="+mn-lt"/>
                <a:cs typeface="Gotham-Bold"/>
              </a:defRPr>
            </a:lvl1pPr>
          </a:lstStyle>
          <a:p>
            <a:r>
              <a:rPr lang="en-US"/>
              <a:t>Click to edit Master title style</a:t>
            </a:r>
          </a:p>
        </p:txBody>
      </p:sp>
      <p:sp>
        <p:nvSpPr>
          <p:cNvPr id="3" name="Subtitle 2"/>
          <p:cNvSpPr>
            <a:spLocks noGrp="1"/>
          </p:cNvSpPr>
          <p:nvPr>
            <p:ph type="subTitle" idx="1"/>
          </p:nvPr>
        </p:nvSpPr>
        <p:spPr>
          <a:xfrm>
            <a:off x="685800" y="2279675"/>
            <a:ext cx="7772400" cy="1576767"/>
          </a:xfrm>
          <a:prstGeom prst="rect">
            <a:avLst/>
          </a:prstGeom>
        </p:spPr>
        <p:txBody>
          <a:bodyPr>
            <a:normAutofit/>
          </a:bodyPr>
          <a:lstStyle>
            <a:lvl1pPr marL="0" indent="0" algn="l">
              <a:buNone/>
              <a:defRPr sz="1800" b="0" i="0">
                <a:solidFill>
                  <a:schemeClr val="tx1">
                    <a:lumMod val="65000"/>
                    <a:lumOff val="35000"/>
                  </a:schemeClr>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7" name="Picture 6" descr="Michigan State University logo">
            <a:extLst>
              <a:ext uri="{FF2B5EF4-FFF2-40B4-BE49-F238E27FC236}">
                <a16:creationId xmlns:a16="http://schemas.microsoft.com/office/drawing/2014/main" id="{A54D84F8-7269-C444-850E-B6932D9731A5}"/>
              </a:ext>
            </a:extLst>
          </p:cNvPr>
          <p:cNvPicPr>
            <a:picLocks noChangeAspect="1"/>
          </p:cNvPicPr>
          <p:nvPr userDrawn="1"/>
        </p:nvPicPr>
        <p:blipFill>
          <a:blip r:embed="rId3"/>
          <a:stretch>
            <a:fillRect/>
          </a:stretch>
        </p:blipFill>
        <p:spPr>
          <a:xfrm>
            <a:off x="3643313" y="4893670"/>
            <a:ext cx="1858962" cy="156925"/>
          </a:xfrm>
          <a:prstGeom prst="rect">
            <a:avLst/>
          </a:prstGeom>
        </p:spPr>
      </p:pic>
    </p:spTree>
    <p:extLst>
      <p:ext uri="{BB962C8B-B14F-4D97-AF65-F5344CB8AC3E}">
        <p14:creationId xmlns:p14="http://schemas.microsoft.com/office/powerpoint/2010/main" val="214713669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39377"/>
            <a:ext cx="8229600" cy="360175"/>
          </a:xfrm>
          <a:prstGeom prst="rect">
            <a:avLst/>
          </a:prstGeom>
        </p:spPr>
        <p:txBody>
          <a:bodyPr>
            <a:normAutofit/>
          </a:bodyPr>
          <a:lstStyle>
            <a:lvl1pPr algn="l">
              <a:defRPr sz="2700" b="1" i="0" baseline="0">
                <a:solidFill>
                  <a:srgbClr val="18453B"/>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57200" y="1400228"/>
            <a:ext cx="8229600" cy="3049871"/>
          </a:xfrm>
          <a:prstGeom prst="rect">
            <a:avLst/>
          </a:prstGeom>
        </p:spPr>
        <p:txBody>
          <a:bodyPr/>
          <a:lstStyle>
            <a:lvl1pPr marL="342900" indent="-342900" algn="l">
              <a:buClr>
                <a:srgbClr val="18453B"/>
              </a:buClr>
              <a:buFont typeface="Arial"/>
              <a:buChar char="•"/>
              <a:defRPr sz="2100" b="0" i="0">
                <a:solidFill>
                  <a:srgbClr val="595959"/>
                </a:solidFill>
                <a:latin typeface="Arial"/>
                <a:cs typeface="Arial"/>
              </a:defRPr>
            </a:lvl1pPr>
            <a:lvl2pPr marL="557213" indent="-214313" algn="l">
              <a:buClr>
                <a:schemeClr val="tx1">
                  <a:lumMod val="75000"/>
                  <a:lumOff val="25000"/>
                </a:schemeClr>
              </a:buClr>
              <a:buSzPct val="85000"/>
              <a:buFont typeface="Arial"/>
              <a:buChar char="•"/>
              <a:defRPr sz="1800" b="0" i="0">
                <a:solidFill>
                  <a:srgbClr val="595959"/>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ichigan State University logo">
            <a:extLst>
              <a:ext uri="{FF2B5EF4-FFF2-40B4-BE49-F238E27FC236}">
                <a16:creationId xmlns:a16="http://schemas.microsoft.com/office/drawing/2014/main" id="{0060A257-52AF-094B-980E-DAECC167E76F}"/>
              </a:ext>
            </a:extLst>
          </p:cNvPr>
          <p:cNvPicPr>
            <a:picLocks noChangeAspect="1"/>
          </p:cNvPicPr>
          <p:nvPr userDrawn="1"/>
        </p:nvPicPr>
        <p:blipFill>
          <a:blip r:embed="rId3"/>
          <a:stretch>
            <a:fillRect/>
          </a:stretch>
        </p:blipFill>
        <p:spPr>
          <a:xfrm>
            <a:off x="3643313" y="4893670"/>
            <a:ext cx="1858962" cy="156925"/>
          </a:xfrm>
          <a:prstGeom prst="rect">
            <a:avLst/>
          </a:prstGeom>
        </p:spPr>
      </p:pic>
    </p:spTree>
    <p:extLst>
      <p:ext uri="{BB962C8B-B14F-4D97-AF65-F5344CB8AC3E}">
        <p14:creationId xmlns:p14="http://schemas.microsoft.com/office/powerpoint/2010/main" val="3845341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52366"/>
            <a:ext cx="8229600" cy="656319"/>
          </a:xfrm>
          <a:prstGeom prst="rect">
            <a:avLst/>
          </a:prstGeom>
        </p:spPr>
        <p:txBody>
          <a:bodyPr>
            <a:normAutofit/>
          </a:bodyPr>
          <a:lstStyle>
            <a:lvl1pPr algn="l">
              <a:defRPr sz="2700" b="1" i="0" baseline="0">
                <a:solidFill>
                  <a:srgbClr val="18453B"/>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57200" y="1544751"/>
            <a:ext cx="3950704" cy="3222512"/>
          </a:xfrm>
          <a:prstGeom prst="rect">
            <a:avLst/>
          </a:prstGeom>
        </p:spPr>
        <p:txBody>
          <a:bodyPr/>
          <a:lstStyle>
            <a:lvl1pPr marL="342900" indent="-342900" algn="l">
              <a:buClr>
                <a:schemeClr val="tx1">
                  <a:lumMod val="75000"/>
                  <a:lumOff val="25000"/>
                </a:schemeClr>
              </a:buClr>
              <a:buFont typeface="Wingdings" charset="2"/>
              <a:buChar char="§"/>
              <a:defRPr sz="2100" b="0" i="0">
                <a:solidFill>
                  <a:schemeClr val="tx1">
                    <a:lumMod val="65000"/>
                    <a:lumOff val="35000"/>
                  </a:schemeClr>
                </a:solidFill>
                <a:latin typeface="Arial"/>
                <a:cs typeface="Arial"/>
              </a:defRPr>
            </a:lvl1pPr>
            <a:lvl2pPr marL="600075" indent="-257175" algn="l">
              <a:buClr>
                <a:schemeClr val="tx1">
                  <a:lumMod val="75000"/>
                  <a:lumOff val="25000"/>
                </a:schemeClr>
              </a:buClr>
              <a:buSzPct val="85000"/>
              <a:buFont typeface="Wingdings" charset="2"/>
              <a:buChar char="§"/>
              <a:defRPr sz="1800" b="0" i="0">
                <a:solidFill>
                  <a:schemeClr val="tx1">
                    <a:lumMod val="65000"/>
                    <a:lumOff val="3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3"/>
          </p:nvPr>
        </p:nvSpPr>
        <p:spPr>
          <a:xfrm>
            <a:off x="4736096" y="1544751"/>
            <a:ext cx="3950704" cy="3222512"/>
          </a:xfrm>
          <a:prstGeom prst="rect">
            <a:avLst/>
          </a:prstGeom>
        </p:spPr>
        <p:txBody>
          <a:bodyPr/>
          <a:lstStyle>
            <a:lvl1pPr marL="342900" indent="-342900" algn="l">
              <a:buClr>
                <a:schemeClr val="tx1">
                  <a:lumMod val="75000"/>
                  <a:lumOff val="25000"/>
                </a:schemeClr>
              </a:buClr>
              <a:buFont typeface="Wingdings" charset="2"/>
              <a:buChar char="§"/>
              <a:defRPr sz="2100" b="0" i="0">
                <a:solidFill>
                  <a:schemeClr val="tx1">
                    <a:lumMod val="65000"/>
                    <a:lumOff val="35000"/>
                  </a:schemeClr>
                </a:solidFill>
                <a:latin typeface="Arial"/>
                <a:cs typeface="Arial"/>
              </a:defRPr>
            </a:lvl1pPr>
            <a:lvl2pPr marL="600075" indent="-257175" algn="l">
              <a:buClr>
                <a:schemeClr val="tx1">
                  <a:lumMod val="75000"/>
                  <a:lumOff val="25000"/>
                </a:schemeClr>
              </a:buClr>
              <a:buFont typeface="Wingdings" charset="2"/>
              <a:buChar char="§"/>
              <a:defRPr sz="1800" b="0" i="0">
                <a:solidFill>
                  <a:schemeClr val="tx1">
                    <a:lumMod val="65000"/>
                    <a:lumOff val="3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Michigan State University logo">
            <a:extLst>
              <a:ext uri="{FF2B5EF4-FFF2-40B4-BE49-F238E27FC236}">
                <a16:creationId xmlns:a16="http://schemas.microsoft.com/office/drawing/2014/main" id="{2D258EC8-A789-B74A-BFAE-935D3404FDD1}"/>
              </a:ext>
            </a:extLst>
          </p:cNvPr>
          <p:cNvPicPr>
            <a:picLocks noChangeAspect="1"/>
          </p:cNvPicPr>
          <p:nvPr userDrawn="1"/>
        </p:nvPicPr>
        <p:blipFill>
          <a:blip r:embed="rId3"/>
          <a:stretch>
            <a:fillRect/>
          </a:stretch>
        </p:blipFill>
        <p:spPr>
          <a:xfrm>
            <a:off x="3643313" y="4893670"/>
            <a:ext cx="1858962" cy="156925"/>
          </a:xfrm>
          <a:prstGeom prst="rect">
            <a:avLst/>
          </a:prstGeom>
        </p:spPr>
      </p:pic>
    </p:spTree>
    <p:extLst>
      <p:ext uri="{BB962C8B-B14F-4D97-AF65-F5344CB8AC3E}">
        <p14:creationId xmlns:p14="http://schemas.microsoft.com/office/powerpoint/2010/main" val="16383146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2405"/>
            <a:ext cx="8229600" cy="616299"/>
          </a:xfrm>
          <a:prstGeom prst="rect">
            <a:avLst/>
          </a:prstGeom>
        </p:spPr>
        <p:txBody>
          <a:bodyPr>
            <a:normAutofit/>
          </a:bodyPr>
          <a:lstStyle>
            <a:lvl1pPr algn="l">
              <a:defRPr sz="2700" b="1" i="0">
                <a:solidFill>
                  <a:srgbClr val="18453B"/>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57200" y="1560759"/>
            <a:ext cx="8229600" cy="3018124"/>
          </a:xfrm>
          <a:prstGeom prst="rect">
            <a:avLst/>
          </a:prstGeom>
        </p:spPr>
        <p:txBody>
          <a:bodyPr/>
          <a:lstStyle>
            <a:lvl1pPr marL="0" indent="0" algn="l">
              <a:buClr>
                <a:schemeClr val="tx1">
                  <a:lumMod val="75000"/>
                  <a:lumOff val="25000"/>
                </a:schemeClr>
              </a:buClr>
              <a:buFontTx/>
              <a:buNone/>
              <a:defRPr sz="1800" b="0" i="0" baseline="0">
                <a:solidFill>
                  <a:schemeClr val="tx1">
                    <a:lumMod val="75000"/>
                    <a:lumOff val="25000"/>
                  </a:schemeClr>
                </a:solidFill>
                <a:latin typeface="Arial"/>
                <a:cs typeface="Arial"/>
              </a:defRPr>
            </a:lvl1pPr>
            <a:lvl2pPr marL="0" indent="0" algn="l">
              <a:buClr>
                <a:schemeClr val="tx1">
                  <a:lumMod val="75000"/>
                  <a:lumOff val="25000"/>
                </a:schemeClr>
              </a:buClr>
              <a:buFontTx/>
              <a:buNone/>
              <a:defRPr sz="1500" b="0" i="0">
                <a:solidFill>
                  <a:schemeClr val="tx1">
                    <a:lumMod val="75000"/>
                    <a:lumOff val="2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ichigan State University logo">
            <a:extLst>
              <a:ext uri="{FF2B5EF4-FFF2-40B4-BE49-F238E27FC236}">
                <a16:creationId xmlns:a16="http://schemas.microsoft.com/office/drawing/2014/main" id="{141B5630-B7FB-8C44-AD54-B69FA31DF604}"/>
              </a:ext>
            </a:extLst>
          </p:cNvPr>
          <p:cNvPicPr>
            <a:picLocks noChangeAspect="1"/>
          </p:cNvPicPr>
          <p:nvPr userDrawn="1"/>
        </p:nvPicPr>
        <p:blipFill>
          <a:blip r:embed="rId3"/>
          <a:stretch>
            <a:fillRect/>
          </a:stretch>
        </p:blipFill>
        <p:spPr>
          <a:xfrm>
            <a:off x="3643313" y="4893670"/>
            <a:ext cx="1858962" cy="156925"/>
          </a:xfrm>
          <a:prstGeom prst="rect">
            <a:avLst/>
          </a:prstGeom>
        </p:spPr>
      </p:pic>
    </p:spTree>
    <p:extLst>
      <p:ext uri="{BB962C8B-B14F-4D97-AF65-F5344CB8AC3E}">
        <p14:creationId xmlns:p14="http://schemas.microsoft.com/office/powerpoint/2010/main" val="5507978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6319"/>
            <a:ext cx="8229600" cy="543832"/>
          </a:xfrm>
          <a:prstGeom prst="rect">
            <a:avLst/>
          </a:prstGeom>
        </p:spPr>
        <p:txBody>
          <a:bodyPr>
            <a:normAutofit/>
          </a:bodyPr>
          <a:lstStyle>
            <a:lvl1pPr algn="l">
              <a:defRPr sz="2700" b="1" i="0">
                <a:solidFill>
                  <a:srgbClr val="18453B"/>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57200" y="1256179"/>
            <a:ext cx="8229600" cy="3314700"/>
          </a:xfrm>
          <a:prstGeom prst="rect">
            <a:avLst/>
          </a:prstGeom>
        </p:spPr>
        <p:txBody>
          <a:bodyPr/>
          <a:lstStyle>
            <a:lvl1pPr marL="342900" indent="-342900" algn="l">
              <a:buClr>
                <a:schemeClr val="tx1">
                  <a:lumMod val="75000"/>
                  <a:lumOff val="25000"/>
                </a:schemeClr>
              </a:buClr>
              <a:buFont typeface="+mj-lt"/>
              <a:buAutoNum type="arabicPeriod"/>
              <a:defRPr sz="1800" b="0" i="0" baseline="0">
                <a:solidFill>
                  <a:schemeClr val="tx1">
                    <a:lumMod val="75000"/>
                    <a:lumOff val="25000"/>
                  </a:schemeClr>
                </a:solidFill>
                <a:latin typeface="Arial"/>
                <a:cs typeface="Arial"/>
              </a:defRPr>
            </a:lvl1pPr>
            <a:lvl2pPr marL="342900" indent="137160" algn="l">
              <a:buClr>
                <a:schemeClr val="tx1">
                  <a:lumMod val="75000"/>
                  <a:lumOff val="25000"/>
                </a:schemeClr>
              </a:buClr>
              <a:buSzPct val="85000"/>
              <a:buFont typeface="Arial"/>
              <a:buChar char="•"/>
              <a:defRPr sz="1500" b="0" i="0">
                <a:solidFill>
                  <a:schemeClr val="tx1">
                    <a:lumMod val="75000"/>
                    <a:lumOff val="2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Michigan State University logo">
            <a:extLst>
              <a:ext uri="{FF2B5EF4-FFF2-40B4-BE49-F238E27FC236}">
                <a16:creationId xmlns:a16="http://schemas.microsoft.com/office/drawing/2014/main" id="{33DFE41A-7460-1944-9A9F-6E57FFC606A1}"/>
              </a:ext>
            </a:extLst>
          </p:cNvPr>
          <p:cNvPicPr>
            <a:picLocks noChangeAspect="1"/>
          </p:cNvPicPr>
          <p:nvPr userDrawn="1"/>
        </p:nvPicPr>
        <p:blipFill>
          <a:blip r:embed="rId3"/>
          <a:stretch>
            <a:fillRect/>
          </a:stretch>
        </p:blipFill>
        <p:spPr>
          <a:xfrm>
            <a:off x="3643313" y="4893670"/>
            <a:ext cx="1858962" cy="156925"/>
          </a:xfrm>
          <a:prstGeom prst="rect">
            <a:avLst/>
          </a:prstGeom>
        </p:spPr>
      </p:pic>
    </p:spTree>
    <p:extLst>
      <p:ext uri="{BB962C8B-B14F-4D97-AF65-F5344CB8AC3E}">
        <p14:creationId xmlns:p14="http://schemas.microsoft.com/office/powerpoint/2010/main" val="24883080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3" name="Picture 2" descr="Spartan helmet with text that reads Spartans Will">
            <a:extLst>
              <a:ext uri="{FF2B5EF4-FFF2-40B4-BE49-F238E27FC236}">
                <a16:creationId xmlns:a16="http://schemas.microsoft.com/office/drawing/2014/main" id="{0AD21EE0-D137-7C4C-BD74-D7A13146B1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57500" y="286739"/>
            <a:ext cx="3423018" cy="1392982"/>
          </a:xfrm>
          <a:prstGeom prst="rect">
            <a:avLst/>
          </a:prstGeom>
        </p:spPr>
      </p:pic>
    </p:spTree>
  </p:cSld>
  <p:clrMap bg1="dk1" tx1="lt1" bg2="dk2" tx2="lt2" accent1="accent1" accent2="accent2" accent3="accent3" accent4="accent4" accent5="accent5" accent6="accent6" hlink="hlink" folHlink="folHlink"/>
  <p:sldLayoutIdLst>
    <p:sldLayoutId id="2147483704" r:id="rId1"/>
    <p:sldLayoutId id="2147483709" r:id="rId2"/>
    <p:sldLayoutId id="2147483705" r:id="rId3"/>
    <p:sldLayoutId id="2147483706" r:id="rId4"/>
    <p:sldLayoutId id="2147483707" r:id="rId5"/>
    <p:sldLayoutId id="2147483708" r:id="rId6"/>
  </p:sldLayoutIdLst>
  <p:txStyles>
    <p:titleStyle>
      <a:lvl1pPr algn="ctr" defTabSz="342900" rtl="0" eaLnBrk="1" fontAlgn="base" hangingPunct="1">
        <a:spcBef>
          <a:spcPct val="0"/>
        </a:spcBef>
        <a:spcAft>
          <a:spcPct val="0"/>
        </a:spcAft>
        <a:defRPr sz="3300" kern="1200">
          <a:solidFill>
            <a:schemeClr val="tx1"/>
          </a:solidFill>
          <a:latin typeface="Gotham Book"/>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p:titleStyle>
    <p:bodyStyle>
      <a:lvl1pPr algn="ctr" defTabSz="342900" rtl="0" eaLnBrk="1" fontAlgn="base" hangingPunct="1">
        <a:spcBef>
          <a:spcPct val="20000"/>
        </a:spcBef>
        <a:spcAft>
          <a:spcPct val="0"/>
        </a:spcAft>
        <a:defRPr sz="3000" b="1" kern="1200">
          <a:solidFill>
            <a:schemeClr val="tx1"/>
          </a:solidFill>
          <a:latin typeface="+mn-lt"/>
          <a:ea typeface="ＭＳ Ｐゴシック" charset="-128"/>
          <a:cs typeface="ＭＳ Ｐゴシック"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otham Book"/>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otham Book"/>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rcpd.ms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ichigan.gov/sos/all-services/disability-parking-placard"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rcpd.msu.edu/documentation"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rcpd.msu.edu/"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rcpd.msu.edu/teamrcp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cpd.msu.edu/get-started"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www.rcpd.msu.edu/services" TargetMode="External"/><Relationship Id="rId4" Type="http://schemas.openxmlformats.org/officeDocument/2006/relationships/hyperlink" Target="https://myprofile.rcpd.msu.edu/"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cpd.msu.edu/get-started" TargetMode="External"/><Relationship Id="rId7" Type="http://schemas.openxmlformats.org/officeDocument/2006/relationships/hyperlink" Target="http://www.msu.edu/"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rcpd.msu.edu/teamrcpd" TargetMode="External"/><Relationship Id="rId5" Type="http://schemas.openxmlformats.org/officeDocument/2006/relationships/hyperlink" Target="mailto:RCPD.Docs@msu.edu" TargetMode="External"/><Relationship Id="rId4" Type="http://schemas.openxmlformats.org/officeDocument/2006/relationships/hyperlink" Target="https://www.rcpd.msu.edu/documentati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cpd.msu.edu/get-started"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rcpd.msu.edu/get-started/student-accommodation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rcpd.msu.edu/get-started/student-accommodation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rcpd.msu.edu/programs/signature-programs" TargetMode="External"/><Relationship Id="rId7"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rcpd.msu.edu/about-rcpd/directions-and-parking" TargetMode="External"/><Relationship Id="rId5" Type="http://schemas.openxmlformats.org/officeDocument/2006/relationships/hyperlink" Target="https://www.rcpd.msu.edu/programs/scholarships-and-awards" TargetMode="External"/><Relationship Id="rId4" Type="http://schemas.openxmlformats.org/officeDocument/2006/relationships/hyperlink" Target="https://www.rcpd.msu.edu/programs/signature-programs/first-year-programming" TargetMode="Externa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hyperlink" Target="https://www.rcpd.msu.edu/form/contac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www.rcpd.msu.edu/get-started/future-students" TargetMode="External"/><Relationship Id="rId4" Type="http://schemas.openxmlformats.org/officeDocument/2006/relationships/hyperlink" Target="https://www.rcpd.msu.edu/teamrcp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7377"/>
            <a:ext cx="8229600" cy="2528088"/>
          </a:xfrm>
        </p:spPr>
        <p:txBody>
          <a:bodyPr/>
          <a:lstStyle/>
          <a:p>
            <a:r>
              <a:rPr lang="en-US" b="1" dirty="0">
                <a:latin typeface="Arial" charset="0"/>
                <a:ea typeface="Arial" charset="0"/>
                <a:cs typeface="Arial" charset="0"/>
              </a:rPr>
              <a:t>Your Disability Accommodations at MSU: IEPs, 504s, and More!</a:t>
            </a:r>
            <a:br>
              <a:rPr lang="en-US" dirty="0">
                <a:latin typeface="Arial" charset="0"/>
                <a:ea typeface="Arial" charset="0"/>
                <a:cs typeface="Arial" charset="0"/>
              </a:rPr>
            </a:br>
            <a:br>
              <a:rPr lang="en-US" dirty="0">
                <a:latin typeface="Arial" charset="0"/>
                <a:ea typeface="Arial" charset="0"/>
                <a:cs typeface="Arial" charset="0"/>
              </a:rPr>
            </a:br>
            <a:r>
              <a:rPr lang="en-US" sz="2000" dirty="0">
                <a:latin typeface="Arial" charset="0"/>
                <a:ea typeface="Arial" charset="0"/>
                <a:cs typeface="Arial" charset="0"/>
              </a:rPr>
              <a:t>Resource Center for Persons with Disabilities (RCPD)</a:t>
            </a:r>
            <a:br>
              <a:rPr lang="en-US" sz="2000" dirty="0">
                <a:latin typeface="Arial" charset="0"/>
                <a:ea typeface="Arial" charset="0"/>
                <a:cs typeface="Arial" charset="0"/>
              </a:rPr>
            </a:br>
            <a:r>
              <a:rPr lang="en-US" sz="2000" dirty="0">
                <a:solidFill>
                  <a:schemeClr val="bg1"/>
                </a:solidFill>
                <a:latin typeface="Arial" charset="0"/>
                <a:ea typeface="Arial" charset="0"/>
                <a:cs typeface="Arial" charset="0"/>
                <a:hlinkClick r:id="rId3">
                  <a:extLst>
                    <a:ext uri="{A12FA001-AC4F-418D-AE19-62706E023703}">
                      <ahyp:hlinkClr xmlns:ahyp="http://schemas.microsoft.com/office/drawing/2018/hyperlinkcolor" val="tx"/>
                    </a:ext>
                  </a:extLst>
                </a:hlinkClick>
              </a:rPr>
              <a:t>https://www.rcpd.msu.edu/</a:t>
            </a:r>
            <a:r>
              <a:rPr lang="en-US" sz="2000" dirty="0">
                <a:solidFill>
                  <a:schemeClr val="bg1"/>
                </a:solidFill>
                <a:latin typeface="Arial" charset="0"/>
                <a:ea typeface="Arial" charset="0"/>
                <a:cs typeface="Arial" charset="0"/>
              </a:rPr>
              <a:t> </a:t>
            </a:r>
            <a:endParaRPr lang="en-US" dirty="0">
              <a:solidFill>
                <a:schemeClr val="bg1"/>
              </a:solidFill>
              <a:latin typeface="Arial" charset="0"/>
              <a:ea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8A435-FA28-5E44-8540-A3C60477BC19}"/>
              </a:ext>
            </a:extLst>
          </p:cNvPr>
          <p:cNvSpPr>
            <a:spLocks noGrp="1"/>
          </p:cNvSpPr>
          <p:nvPr>
            <p:ph type="title"/>
          </p:nvPr>
        </p:nvSpPr>
        <p:spPr/>
        <p:txBody>
          <a:bodyPr/>
          <a:lstStyle/>
          <a:p>
            <a:r>
              <a:rPr lang="en-US"/>
              <a:t>RCPD Specialist FAQs, continued </a:t>
            </a:r>
          </a:p>
        </p:txBody>
      </p:sp>
      <p:sp>
        <p:nvSpPr>
          <p:cNvPr id="3" name="Content Placeholder 2">
            <a:extLst>
              <a:ext uri="{FF2B5EF4-FFF2-40B4-BE49-F238E27FC236}">
                <a16:creationId xmlns:a16="http://schemas.microsoft.com/office/drawing/2014/main" id="{1ECA7F92-8278-DE45-B9E3-ADF34BFD82AE}"/>
              </a:ext>
            </a:extLst>
          </p:cNvPr>
          <p:cNvSpPr>
            <a:spLocks noGrp="1"/>
          </p:cNvSpPr>
          <p:nvPr>
            <p:ph idx="1"/>
          </p:nvPr>
        </p:nvSpPr>
        <p:spPr/>
        <p:txBody>
          <a:bodyPr/>
          <a:lstStyle/>
          <a:p>
            <a:pPr marL="285750" indent="-285750">
              <a:buFont typeface="Arial" panose="020B0604020202020204" pitchFamily="34" charset="0"/>
              <a:buChar char="•"/>
            </a:pPr>
            <a:r>
              <a:rPr lang="en-US" sz="2000" b="1" dirty="0"/>
              <a:t>Can an RCPD specialist prescribe medication, provide therapy, evaluate my disability diagnoses, etc.? </a:t>
            </a:r>
          </a:p>
          <a:p>
            <a:pPr marL="685800" lvl="2" indent="0">
              <a:buNone/>
            </a:pPr>
            <a:r>
              <a:rPr lang="en-US" sz="1800" dirty="0">
                <a:latin typeface="+mn-lt"/>
              </a:rPr>
              <a:t>RCPD does not perform disability evaluations, provide diagnoses or therapy, prescribe medication, provide auxiliary aids (wheelchairs, etc.), nor approve barrier-free parking passes (</a:t>
            </a:r>
            <a:r>
              <a:rPr lang="en-US" sz="1800" dirty="0">
                <a:latin typeface="+mn-lt"/>
                <a:hlinkClick r:id="rId3"/>
              </a:rPr>
              <a:t>State of MI disability parking placard</a:t>
            </a:r>
            <a:r>
              <a:rPr lang="en-US" sz="1800" dirty="0">
                <a:latin typeface="+mn-lt"/>
              </a:rPr>
              <a:t>), but we can help refer you to appropriate campus and community resources! Don’t hesitate to ask your RCPD specialist for information about these services. </a:t>
            </a:r>
          </a:p>
          <a:p>
            <a:endParaRPr lang="en-US" dirty="0"/>
          </a:p>
        </p:txBody>
      </p:sp>
    </p:spTree>
    <p:extLst>
      <p:ext uri="{BB962C8B-B14F-4D97-AF65-F5344CB8AC3E}">
        <p14:creationId xmlns:p14="http://schemas.microsoft.com/office/powerpoint/2010/main" val="12509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A4C9-966F-AE42-A54B-73471728F902}"/>
              </a:ext>
            </a:extLst>
          </p:cNvPr>
          <p:cNvSpPr>
            <a:spLocks noGrp="1"/>
          </p:cNvSpPr>
          <p:nvPr>
            <p:ph type="title"/>
          </p:nvPr>
        </p:nvSpPr>
        <p:spPr/>
        <p:txBody>
          <a:bodyPr/>
          <a:lstStyle/>
          <a:p>
            <a:r>
              <a:rPr lang="en-US"/>
              <a:t>Accommodation FAQs </a:t>
            </a:r>
          </a:p>
        </p:txBody>
      </p:sp>
      <p:sp>
        <p:nvSpPr>
          <p:cNvPr id="5" name="Content Placeholder 4">
            <a:extLst>
              <a:ext uri="{FF2B5EF4-FFF2-40B4-BE49-F238E27FC236}">
                <a16:creationId xmlns:a16="http://schemas.microsoft.com/office/drawing/2014/main" id="{E39F02BB-952C-D849-B636-7E5569CB2C91}"/>
              </a:ext>
            </a:extLst>
          </p:cNvPr>
          <p:cNvSpPr>
            <a:spLocks noGrp="1"/>
          </p:cNvSpPr>
          <p:nvPr>
            <p:ph idx="1"/>
          </p:nvPr>
        </p:nvSpPr>
        <p:spPr>
          <a:xfrm>
            <a:off x="457200" y="1172481"/>
            <a:ext cx="8229600" cy="3531494"/>
          </a:xfrm>
        </p:spPr>
        <p:txBody>
          <a:bodyPr lIns="91440" tIns="45720" rIns="91440" bIns="45720" anchor="t"/>
          <a:lstStyle/>
          <a:p>
            <a:pPr marL="285750" indent="-285750">
              <a:buFont typeface="Arial" panose="020B0604020202020204" pitchFamily="34" charset="0"/>
              <a:buChar char="•"/>
            </a:pPr>
            <a:r>
              <a:rPr lang="en-US" sz="2000" b="1">
                <a:ea typeface="ＭＳ Ｐゴシック"/>
              </a:rPr>
              <a:t>Will RCPD send notice to my instructors that I am a registered student with a disability? </a:t>
            </a:r>
            <a:endParaRPr lang="en-US" sz="2000" b="1"/>
          </a:p>
          <a:p>
            <a:pPr marL="514350" lvl="2" indent="0">
              <a:buNone/>
            </a:pPr>
            <a:r>
              <a:rPr lang="en-US" sz="1600">
                <a:latin typeface="+mn-lt"/>
                <a:ea typeface="ＭＳ Ｐゴシック"/>
              </a:rPr>
              <a:t>No, your instructors will not know you have accommodations until you tell them! Be sure to reference the “Implementing Your Accommodations” slide for steps for sharing your Accommodation Letter with your instructors.</a:t>
            </a:r>
            <a:endParaRPr lang="en-US" sz="1600">
              <a:latin typeface="+mn-lt"/>
            </a:endParaRPr>
          </a:p>
          <a:p>
            <a:pPr>
              <a:buFont typeface="Arial" panose="020B0604020202020204" pitchFamily="34" charset="0"/>
              <a:buChar char="•"/>
            </a:pPr>
            <a:r>
              <a:rPr lang="en-US" sz="2000" b="1">
                <a:ea typeface="ＭＳ Ｐゴシック"/>
              </a:rPr>
              <a:t>Can I get accommodations if I never officially had them in high school? </a:t>
            </a:r>
            <a:endParaRPr lang="en-US" sz="2000" b="1"/>
          </a:p>
          <a:p>
            <a:pPr marL="514350" lvl="2" indent="0">
              <a:buNone/>
            </a:pPr>
            <a:r>
              <a:rPr lang="en-US" sz="1400">
                <a:latin typeface="+mn-lt"/>
                <a:ea typeface="ＭＳ Ｐゴシック"/>
              </a:rPr>
              <a:t>Yes! Students can register with RCPD at any time during their career with MSU. Accommodations can only be implemented after the Accommodation Letter is created, so if you think you need accommodations be sure to reach out to RCPD. If you think you have a disability but were never diagnosed, reach out to your doctor, mental health professional, or RCPD. </a:t>
            </a:r>
            <a:endParaRPr lang="en-US" sz="1400">
              <a:latin typeface="+mn-lt"/>
            </a:endParaRPr>
          </a:p>
        </p:txBody>
      </p:sp>
    </p:spTree>
    <p:extLst>
      <p:ext uri="{BB962C8B-B14F-4D97-AF65-F5344CB8AC3E}">
        <p14:creationId xmlns:p14="http://schemas.microsoft.com/office/powerpoint/2010/main" val="404501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C207-4F60-444F-83D3-AA948C4242A5}"/>
              </a:ext>
            </a:extLst>
          </p:cNvPr>
          <p:cNvSpPr>
            <a:spLocks noGrp="1"/>
          </p:cNvSpPr>
          <p:nvPr>
            <p:ph type="title"/>
          </p:nvPr>
        </p:nvSpPr>
        <p:spPr/>
        <p:txBody>
          <a:bodyPr>
            <a:normAutofit fontScale="90000"/>
          </a:bodyPr>
          <a:lstStyle/>
          <a:p>
            <a:r>
              <a:rPr lang="en-US"/>
              <a:t>Documentation FAQs</a:t>
            </a:r>
          </a:p>
        </p:txBody>
      </p:sp>
      <p:sp>
        <p:nvSpPr>
          <p:cNvPr id="6" name="Content Placeholder 5">
            <a:extLst>
              <a:ext uri="{FF2B5EF4-FFF2-40B4-BE49-F238E27FC236}">
                <a16:creationId xmlns:a16="http://schemas.microsoft.com/office/drawing/2014/main" id="{E36A1B4E-78E9-2148-BD74-85CB453ADF62}"/>
              </a:ext>
            </a:extLst>
          </p:cNvPr>
          <p:cNvSpPr>
            <a:spLocks noGrp="1"/>
          </p:cNvSpPr>
          <p:nvPr>
            <p:ph idx="1"/>
          </p:nvPr>
        </p:nvSpPr>
        <p:spPr>
          <a:xfrm>
            <a:off x="457200" y="1326087"/>
            <a:ext cx="8229600" cy="3364955"/>
          </a:xfrm>
        </p:spPr>
        <p:txBody>
          <a:bodyPr/>
          <a:lstStyle/>
          <a:p>
            <a:r>
              <a:rPr lang="en-US" sz="2000" b="1" dirty="0">
                <a:solidFill>
                  <a:schemeClr val="tx1">
                    <a:lumMod val="75000"/>
                    <a:lumOff val="25000"/>
                  </a:schemeClr>
                </a:solidFill>
              </a:rPr>
              <a:t>Will my 504 or IEP be sufficient documentation for MSU?</a:t>
            </a:r>
          </a:p>
          <a:p>
            <a:pPr marL="0" indent="0">
              <a:buNone/>
            </a:pPr>
            <a:r>
              <a:rPr lang="en-US" sz="1600" b="1" dirty="0">
                <a:solidFill>
                  <a:schemeClr val="tx1">
                    <a:lumMod val="75000"/>
                    <a:lumOff val="25000"/>
                  </a:schemeClr>
                </a:solidFill>
              </a:rPr>
              <a:t>	</a:t>
            </a:r>
            <a:r>
              <a:rPr lang="en-US" sz="1600" dirty="0">
                <a:solidFill>
                  <a:schemeClr val="tx1">
                    <a:lumMod val="75000"/>
                    <a:lumOff val="25000"/>
                  </a:schemeClr>
                </a:solidFill>
              </a:rPr>
              <a:t>It depends. If your IEP or 504 is recent and includes a specific diagnosis, detailed 	information on functional limitations, and demonstrates the need for specific 	accommodations - the “why” behind accommodations, it will be sufficient. </a:t>
            </a:r>
          </a:p>
          <a:p>
            <a:r>
              <a:rPr lang="en-US" sz="2000" b="1" dirty="0">
                <a:solidFill>
                  <a:schemeClr val="tx1">
                    <a:lumMod val="75000"/>
                    <a:lumOff val="25000"/>
                  </a:schemeClr>
                </a:solidFill>
              </a:rPr>
              <a:t>Where can I get updated documentation? </a:t>
            </a:r>
          </a:p>
          <a:p>
            <a:pPr marL="0" indent="0">
              <a:buNone/>
            </a:pPr>
            <a:r>
              <a:rPr lang="en-US" sz="1600" dirty="0"/>
              <a:t>	</a:t>
            </a:r>
            <a:r>
              <a:rPr lang="en-US" sz="1600" dirty="0">
                <a:solidFill>
                  <a:schemeClr val="tx1">
                    <a:lumMod val="75000"/>
                    <a:lumOff val="25000"/>
                  </a:schemeClr>
                </a:solidFill>
              </a:rPr>
              <a:t>If you’re unsure about your documentation, don’t delay in registering with RCPD! 	Your specialist can review your documentation and, if needed, provide resources for 	updated documentation. Most often, we recommend 	that your treating medical or 	mental health professional fill our documentation form found on our </a:t>
            </a:r>
            <a:r>
              <a:rPr lang="en-US" sz="1600" dirty="0">
                <a:hlinkClick r:id="rId3"/>
              </a:rPr>
              <a:t>Disability </a:t>
            </a:r>
            <a:r>
              <a:rPr lang="en-US" sz="1600" dirty="0"/>
              <a:t>	</a:t>
            </a:r>
            <a:r>
              <a:rPr lang="en-US" sz="1600" dirty="0">
                <a:hlinkClick r:id="rId3"/>
              </a:rPr>
              <a:t>Documentation page</a:t>
            </a:r>
            <a:r>
              <a:rPr lang="en-US" sz="1600" dirty="0"/>
              <a:t>.  </a:t>
            </a:r>
          </a:p>
        </p:txBody>
      </p:sp>
    </p:spTree>
    <p:extLst>
      <p:ext uri="{BB962C8B-B14F-4D97-AF65-F5344CB8AC3E}">
        <p14:creationId xmlns:p14="http://schemas.microsoft.com/office/powerpoint/2010/main" val="366953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2EDA-3FE2-EF46-A125-F4F9A6EF452F}"/>
              </a:ext>
            </a:extLst>
          </p:cNvPr>
          <p:cNvSpPr>
            <a:spLocks noGrp="1"/>
          </p:cNvSpPr>
          <p:nvPr>
            <p:ph type="title"/>
          </p:nvPr>
        </p:nvSpPr>
        <p:spPr/>
        <p:txBody>
          <a:bodyPr/>
          <a:lstStyle/>
          <a:p>
            <a:r>
              <a:rPr lang="en-US" dirty="0"/>
              <a:t>Who are we? </a:t>
            </a:r>
          </a:p>
        </p:txBody>
      </p:sp>
      <p:sp>
        <p:nvSpPr>
          <p:cNvPr id="3" name="Content Placeholder 2">
            <a:extLst>
              <a:ext uri="{FF2B5EF4-FFF2-40B4-BE49-F238E27FC236}">
                <a16:creationId xmlns:a16="http://schemas.microsoft.com/office/drawing/2014/main" id="{9813BAF4-5EAB-5F4B-B98F-9280A2CCE769}"/>
              </a:ext>
            </a:extLst>
          </p:cNvPr>
          <p:cNvSpPr>
            <a:spLocks noGrp="1"/>
          </p:cNvSpPr>
          <p:nvPr>
            <p:ph idx="1"/>
          </p:nvPr>
        </p:nvSpPr>
        <p:spPr>
          <a:xfrm>
            <a:off x="457200" y="1380580"/>
            <a:ext cx="8229600" cy="3018124"/>
          </a:xfrm>
        </p:spPr>
        <p:txBody>
          <a:bodyPr/>
          <a:lstStyle/>
          <a:p>
            <a:pPr marL="285750" indent="-285750">
              <a:buFont typeface="Arial" panose="020B0604020202020204" pitchFamily="34" charset="0"/>
              <a:buChar char="•"/>
            </a:pPr>
            <a:r>
              <a:rPr lang="en-US" b="1" dirty="0"/>
              <a:t>RCPD facilitates accommodations for MSU students and employees. </a:t>
            </a:r>
            <a:r>
              <a:rPr lang="en-US" dirty="0"/>
              <a:t>We also offer programming, scholarships, 1-on-1 support, and more!</a:t>
            </a:r>
            <a:endParaRPr lang="en-US" b="1" dirty="0"/>
          </a:p>
          <a:p>
            <a:pPr marL="285750" indent="-285750">
              <a:buFont typeface="Arial" panose="020B0604020202020204" pitchFamily="34" charset="0"/>
              <a:buChar char="•"/>
            </a:pPr>
            <a:r>
              <a:rPr lang="en-US" b="1" dirty="0"/>
              <a:t>RCPD’s website: </a:t>
            </a:r>
            <a:r>
              <a:rPr lang="en-US" dirty="0">
                <a:hlinkClick r:id="rId3"/>
              </a:rPr>
              <a:t>https://www.rcpd.msu.edu</a:t>
            </a:r>
            <a:r>
              <a:rPr lang="en-US" dirty="0"/>
              <a:t>. </a:t>
            </a:r>
          </a:p>
          <a:p>
            <a:pPr marL="285750" indent="-285750">
              <a:buFont typeface="Arial" panose="020B0604020202020204" pitchFamily="34" charset="0"/>
              <a:buChar char="•"/>
            </a:pPr>
            <a:r>
              <a:rPr lang="en-US" b="1" dirty="0"/>
              <a:t>Individualized Services</a:t>
            </a:r>
            <a:r>
              <a:rPr lang="en-US" dirty="0"/>
              <a:t>: Every RCPD advisor, called an Access Specialist, has an area of expertise. Each student is assigned a specialist who is familiar with their diagnosis(es), common accommodations, and relevant resources. </a:t>
            </a:r>
          </a:p>
          <a:p>
            <a:pPr marL="285750" indent="-285750">
              <a:buFont typeface="Arial" panose="020B0604020202020204" pitchFamily="34" charset="0"/>
              <a:buChar char="•"/>
            </a:pPr>
            <a:r>
              <a:rPr lang="en-US" b="1" dirty="0"/>
              <a:t>Contact Information</a:t>
            </a:r>
            <a:r>
              <a:rPr lang="en-US" dirty="0"/>
              <a:t> for each RCPD staff member and our office can be found on our </a:t>
            </a:r>
            <a:r>
              <a:rPr lang="en-US" dirty="0">
                <a:hlinkClick r:id="rId4"/>
              </a:rPr>
              <a:t>Team RCPD page</a:t>
            </a:r>
            <a:r>
              <a:rPr lang="en-US" dirty="0"/>
              <a:t>. </a:t>
            </a:r>
          </a:p>
        </p:txBody>
      </p:sp>
    </p:spTree>
    <p:extLst>
      <p:ext uri="{BB962C8B-B14F-4D97-AF65-F5344CB8AC3E}">
        <p14:creationId xmlns:p14="http://schemas.microsoft.com/office/powerpoint/2010/main" val="3534074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D47B0-0117-1A48-AD26-61E9EF787906}"/>
              </a:ext>
            </a:extLst>
          </p:cNvPr>
          <p:cNvSpPr>
            <a:spLocks noGrp="1"/>
          </p:cNvSpPr>
          <p:nvPr>
            <p:ph type="title"/>
          </p:nvPr>
        </p:nvSpPr>
        <p:spPr>
          <a:xfrm>
            <a:off x="457200" y="523486"/>
            <a:ext cx="8229600" cy="616299"/>
          </a:xfrm>
        </p:spPr>
        <p:txBody>
          <a:bodyPr>
            <a:normAutofit fontScale="90000"/>
          </a:bodyPr>
          <a:lstStyle/>
          <a:p>
            <a:r>
              <a:rPr lang="en-US"/>
              <a:t>Registering with RCPD</a:t>
            </a:r>
            <a:br>
              <a:rPr lang="en-US"/>
            </a:br>
            <a:r>
              <a:rPr lang="en-US" sz="1600">
                <a:hlinkClick r:id="rId3"/>
              </a:rPr>
              <a:t>https://www.rcpd.msu.edu/get-started</a:t>
            </a:r>
            <a:r>
              <a:rPr lang="en-US" sz="1600"/>
              <a:t>  </a:t>
            </a:r>
            <a:endParaRPr lang="en-US"/>
          </a:p>
        </p:txBody>
      </p:sp>
      <p:sp>
        <p:nvSpPr>
          <p:cNvPr id="3" name="Content Placeholder 2">
            <a:extLst>
              <a:ext uri="{FF2B5EF4-FFF2-40B4-BE49-F238E27FC236}">
                <a16:creationId xmlns:a16="http://schemas.microsoft.com/office/drawing/2014/main" id="{222B7872-58CA-5F41-83D0-C42B299F4089}"/>
              </a:ext>
            </a:extLst>
          </p:cNvPr>
          <p:cNvSpPr>
            <a:spLocks noGrp="1"/>
          </p:cNvSpPr>
          <p:nvPr>
            <p:ph idx="1"/>
          </p:nvPr>
        </p:nvSpPr>
        <p:spPr>
          <a:xfrm>
            <a:off x="296562" y="1226283"/>
            <a:ext cx="8550876" cy="3607329"/>
          </a:xfrm>
        </p:spPr>
        <p:txBody>
          <a:bodyPr/>
          <a:lstStyle/>
          <a:p>
            <a:pPr algn="ctr"/>
            <a:endParaRPr lang="en-US" dirty="0"/>
          </a:p>
          <a:p>
            <a:pPr algn="ctr"/>
            <a:r>
              <a:rPr lang="en-US" dirty="0"/>
              <a:t>**Disability status does NOT automatically follow you to college!**</a:t>
            </a:r>
          </a:p>
          <a:p>
            <a:pPr algn="ctr"/>
            <a:endParaRPr lang="en-US" dirty="0"/>
          </a:p>
          <a:p>
            <a:pPr marL="342900" indent="-342900">
              <a:buFont typeface="+mj-lt"/>
              <a:buAutoNum type="arabicPeriod"/>
            </a:pPr>
            <a:r>
              <a:rPr lang="en-US" dirty="0"/>
              <a:t>Self-identify through RCPD’s </a:t>
            </a:r>
            <a:r>
              <a:rPr lang="en-US" dirty="0" err="1"/>
              <a:t>MyProfile</a:t>
            </a:r>
            <a:r>
              <a:rPr lang="en-US" dirty="0"/>
              <a:t>: </a:t>
            </a:r>
            <a:r>
              <a:rPr lang="en-US" dirty="0">
                <a:hlinkClick r:id="rId4"/>
              </a:rPr>
              <a:t>https://myprofile.rcpd.msu.edu</a:t>
            </a:r>
            <a:r>
              <a:rPr lang="en-US" dirty="0"/>
              <a:t> </a:t>
            </a:r>
          </a:p>
          <a:p>
            <a:pPr marL="868680" lvl="2" indent="-285750">
              <a:buFont typeface="Arial" panose="020B0604020202020204" pitchFamily="34" charset="0"/>
              <a:buChar char="•"/>
            </a:pPr>
            <a:r>
              <a:rPr lang="en-US" dirty="0">
                <a:latin typeface="+mn-lt"/>
              </a:rPr>
              <a:t>Sign in with your MSU NetID and password</a:t>
            </a:r>
          </a:p>
          <a:p>
            <a:pPr marL="868680" lvl="2" indent="-285750">
              <a:buFont typeface="Arial" panose="020B0604020202020204" pitchFamily="34" charset="0"/>
              <a:buChar char="•"/>
            </a:pPr>
            <a:r>
              <a:rPr lang="en-US" dirty="0">
                <a:latin typeface="+mn-lt"/>
              </a:rPr>
              <a:t>Click “Request to Meet a Specialist” under “Student Options” on the left side of the page</a:t>
            </a:r>
          </a:p>
          <a:p>
            <a:pPr marL="868680" lvl="2" indent="-285750">
              <a:buFont typeface="Arial" panose="020B0604020202020204" pitchFamily="34" charset="0"/>
              <a:buChar char="•"/>
            </a:pPr>
            <a:r>
              <a:rPr lang="en-US" dirty="0">
                <a:latin typeface="+mn-lt"/>
              </a:rPr>
              <a:t>Fill the form, choosing your disability category. If you don’t know which category to choose, read more on our </a:t>
            </a:r>
            <a:r>
              <a:rPr lang="en-US" dirty="0">
                <a:latin typeface="+mn-lt"/>
                <a:hlinkClick r:id="rId5"/>
              </a:rPr>
              <a:t>website</a:t>
            </a:r>
            <a:r>
              <a:rPr lang="en-US" dirty="0">
                <a:latin typeface="+mn-lt"/>
              </a:rPr>
              <a:t>. </a:t>
            </a:r>
          </a:p>
          <a:p>
            <a:pPr marL="868680" lvl="2" indent="-285750">
              <a:buFont typeface="Arial" panose="020B0604020202020204" pitchFamily="34" charset="0"/>
              <a:buChar char="•"/>
            </a:pPr>
            <a:r>
              <a:rPr lang="en-US" dirty="0">
                <a:latin typeface="+mn-lt"/>
              </a:rPr>
              <a:t>After submitting, you will receive an autoreply email from your assigned RCPD specialist with reminders about next steps. </a:t>
            </a:r>
          </a:p>
        </p:txBody>
      </p:sp>
    </p:spTree>
    <p:extLst>
      <p:ext uri="{BB962C8B-B14F-4D97-AF65-F5344CB8AC3E}">
        <p14:creationId xmlns:p14="http://schemas.microsoft.com/office/powerpoint/2010/main" val="2801398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5934-552C-224F-BD1B-CD5571657B9D}"/>
              </a:ext>
            </a:extLst>
          </p:cNvPr>
          <p:cNvSpPr>
            <a:spLocks noGrp="1"/>
          </p:cNvSpPr>
          <p:nvPr>
            <p:ph type="title"/>
          </p:nvPr>
        </p:nvSpPr>
        <p:spPr>
          <a:xfrm>
            <a:off x="383059" y="564617"/>
            <a:ext cx="8229600" cy="938448"/>
          </a:xfrm>
        </p:spPr>
        <p:txBody>
          <a:bodyPr>
            <a:normAutofit/>
          </a:bodyPr>
          <a:lstStyle/>
          <a:p>
            <a:r>
              <a:rPr lang="en-US" sz="2400"/>
              <a:t>Registering with RCPD, cont., 1 </a:t>
            </a:r>
            <a:br>
              <a:rPr lang="en-US"/>
            </a:br>
            <a:r>
              <a:rPr lang="en-US" sz="1600">
                <a:hlinkClick r:id="rId3"/>
              </a:rPr>
              <a:t>https://www.rcpd.msu.edu/get-started</a:t>
            </a:r>
            <a:r>
              <a:rPr lang="en-US" sz="1600"/>
              <a:t> </a:t>
            </a:r>
            <a:endParaRPr lang="en-US"/>
          </a:p>
        </p:txBody>
      </p:sp>
      <p:sp>
        <p:nvSpPr>
          <p:cNvPr id="3" name="Content Placeholder 2">
            <a:extLst>
              <a:ext uri="{FF2B5EF4-FFF2-40B4-BE49-F238E27FC236}">
                <a16:creationId xmlns:a16="http://schemas.microsoft.com/office/drawing/2014/main" id="{83F61D56-9A50-5A4C-BDBB-78DDD0476809}"/>
              </a:ext>
            </a:extLst>
          </p:cNvPr>
          <p:cNvSpPr>
            <a:spLocks noGrp="1"/>
          </p:cNvSpPr>
          <p:nvPr>
            <p:ph idx="1"/>
          </p:nvPr>
        </p:nvSpPr>
        <p:spPr>
          <a:xfrm>
            <a:off x="457200" y="1560759"/>
            <a:ext cx="8081319" cy="3018124"/>
          </a:xfrm>
        </p:spPr>
        <p:txBody>
          <a:bodyPr/>
          <a:lstStyle/>
          <a:p>
            <a:pPr marL="342900" indent="-342900">
              <a:buAutoNum type="arabicPeriod" startAt="2"/>
            </a:pPr>
            <a:r>
              <a:rPr lang="en-US" dirty="0"/>
              <a:t>Submit disability </a:t>
            </a:r>
            <a:r>
              <a:rPr lang="en-US" dirty="0">
                <a:hlinkClick r:id="rId4"/>
              </a:rPr>
              <a:t>documentation</a:t>
            </a:r>
            <a:r>
              <a:rPr lang="en-US" dirty="0"/>
              <a:t> to your assigned specialist</a:t>
            </a:r>
          </a:p>
          <a:p>
            <a:pPr marL="834390" lvl="2" indent="-342900">
              <a:buFont typeface="Arial" panose="020B0604020202020204" pitchFamily="34" charset="0"/>
              <a:buChar char="•"/>
            </a:pPr>
            <a:r>
              <a:rPr lang="en-US" sz="1600" dirty="0">
                <a:latin typeface="+mn-lt"/>
              </a:rPr>
              <a:t>You can respond to the email you receive with your documentation attached, send to </a:t>
            </a:r>
            <a:r>
              <a:rPr lang="en-US" sz="1600" dirty="0">
                <a:latin typeface="+mn-lt"/>
                <a:hlinkClick r:id="rId5"/>
              </a:rPr>
              <a:t>RCPD.Docs@msu.edu</a:t>
            </a:r>
            <a:r>
              <a:rPr lang="en-US" sz="1600" dirty="0">
                <a:latin typeface="+mn-lt"/>
              </a:rPr>
              <a:t>, drop off at RCPD, or send via mail or fax. </a:t>
            </a:r>
          </a:p>
          <a:p>
            <a:pPr marL="834390" lvl="2" indent="-342900">
              <a:buFont typeface="Arial" panose="020B0604020202020204" pitchFamily="34" charset="0"/>
              <a:buChar char="•"/>
            </a:pPr>
            <a:r>
              <a:rPr lang="en-US" sz="1600" dirty="0">
                <a:latin typeface="+mn-lt"/>
              </a:rPr>
              <a:t>If you are assigned more than one specialist, we will consolidate your case to one person after receiving documentation.</a:t>
            </a:r>
          </a:p>
          <a:p>
            <a:pPr marL="834390" lvl="2" indent="-342900">
              <a:buFont typeface="Arial" panose="020B0604020202020204" pitchFamily="34" charset="0"/>
              <a:buChar char="•"/>
            </a:pPr>
            <a:r>
              <a:rPr lang="en-US" sz="1600" dirty="0">
                <a:latin typeface="+mn-lt"/>
              </a:rPr>
              <a:t>Find our office contact information on our </a:t>
            </a:r>
            <a:r>
              <a:rPr lang="en-US" sz="1600" dirty="0">
                <a:latin typeface="+mn-lt"/>
                <a:hlinkClick r:id="rId6"/>
              </a:rPr>
              <a:t>Team RCPD page</a:t>
            </a:r>
            <a:r>
              <a:rPr lang="en-US" sz="1600" dirty="0">
                <a:latin typeface="+mn-lt"/>
              </a:rPr>
              <a:t>. </a:t>
            </a:r>
          </a:p>
          <a:p>
            <a:pPr marL="834390" lvl="2" indent="-342900">
              <a:buFont typeface="Arial" panose="020B0604020202020204" pitchFamily="34" charset="0"/>
              <a:buChar char="•"/>
            </a:pPr>
            <a:r>
              <a:rPr lang="en-US" sz="1600" dirty="0">
                <a:latin typeface="+mn-lt"/>
              </a:rPr>
              <a:t>Your specialist’s email address can be found via the automatic reply you receive from </a:t>
            </a:r>
            <a:r>
              <a:rPr lang="en-US" sz="1600" dirty="0" err="1">
                <a:latin typeface="+mn-lt"/>
              </a:rPr>
              <a:t>MyProfile</a:t>
            </a:r>
            <a:r>
              <a:rPr lang="en-US" sz="1600" dirty="0">
                <a:latin typeface="+mn-lt"/>
              </a:rPr>
              <a:t>, by searching their name in the search bar at </a:t>
            </a:r>
            <a:r>
              <a:rPr lang="en-US" sz="1600" dirty="0">
                <a:latin typeface="+mn-lt"/>
                <a:hlinkClick r:id="rId7"/>
              </a:rPr>
              <a:t>www.msu.edu</a:t>
            </a:r>
            <a:r>
              <a:rPr lang="en-US" sz="1600" dirty="0">
                <a:latin typeface="+mn-lt"/>
              </a:rPr>
              <a:t>, or by calling the RCPD front desk (517-884-7273).</a:t>
            </a:r>
          </a:p>
          <a:p>
            <a:pPr lvl="1"/>
            <a:endParaRPr lang="en-US" dirty="0"/>
          </a:p>
          <a:p>
            <a:endParaRPr lang="en-US" dirty="0"/>
          </a:p>
        </p:txBody>
      </p:sp>
    </p:spTree>
    <p:extLst>
      <p:ext uri="{BB962C8B-B14F-4D97-AF65-F5344CB8AC3E}">
        <p14:creationId xmlns:p14="http://schemas.microsoft.com/office/powerpoint/2010/main" val="22018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980C-7D8B-5B4C-872D-629B629E0373}"/>
              </a:ext>
            </a:extLst>
          </p:cNvPr>
          <p:cNvSpPr>
            <a:spLocks noGrp="1"/>
          </p:cNvSpPr>
          <p:nvPr>
            <p:ph type="title"/>
          </p:nvPr>
        </p:nvSpPr>
        <p:spPr>
          <a:xfrm>
            <a:off x="457200" y="584702"/>
            <a:ext cx="8229600" cy="616299"/>
          </a:xfrm>
        </p:spPr>
        <p:txBody>
          <a:bodyPr>
            <a:normAutofit fontScale="90000"/>
          </a:bodyPr>
          <a:lstStyle/>
          <a:p>
            <a:r>
              <a:rPr lang="en-US"/>
              <a:t>Registering with RCPD, cont., 2 </a:t>
            </a:r>
            <a:br>
              <a:rPr lang="en-US"/>
            </a:br>
            <a:r>
              <a:rPr lang="en-US" sz="1800">
                <a:hlinkClick r:id="rId3"/>
              </a:rPr>
              <a:t>https://www.rcpd.msu.edu/get-started</a:t>
            </a:r>
            <a:r>
              <a:rPr lang="en-US" sz="1800"/>
              <a:t> </a:t>
            </a:r>
            <a:endParaRPr lang="en-US"/>
          </a:p>
        </p:txBody>
      </p:sp>
      <p:sp>
        <p:nvSpPr>
          <p:cNvPr id="3" name="Content Placeholder 2">
            <a:extLst>
              <a:ext uri="{FF2B5EF4-FFF2-40B4-BE49-F238E27FC236}">
                <a16:creationId xmlns:a16="http://schemas.microsoft.com/office/drawing/2014/main" id="{629B8EEA-2F19-C44B-9434-EE45929FB49C}"/>
              </a:ext>
            </a:extLst>
          </p:cNvPr>
          <p:cNvSpPr>
            <a:spLocks noGrp="1"/>
          </p:cNvSpPr>
          <p:nvPr>
            <p:ph idx="1"/>
          </p:nvPr>
        </p:nvSpPr>
        <p:spPr>
          <a:xfrm>
            <a:off x="457200" y="1448704"/>
            <a:ext cx="8229600" cy="3258376"/>
          </a:xfrm>
        </p:spPr>
        <p:txBody>
          <a:bodyPr/>
          <a:lstStyle/>
          <a:p>
            <a:pPr marL="342900" indent="-342900">
              <a:buAutoNum type="arabicPeriod" startAt="3"/>
            </a:pPr>
            <a:r>
              <a:rPr lang="en-US"/>
              <a:t>Schedule a needs assessment meeting with your specialist to discuss and    determine accommodations</a:t>
            </a:r>
          </a:p>
          <a:p>
            <a:pPr marL="868680" lvl="2" indent="-285750">
              <a:buFont typeface="Arial" panose="020B0604020202020204" pitchFamily="34" charset="0"/>
              <a:buChar char="•"/>
            </a:pPr>
            <a:r>
              <a:rPr lang="en-US" sz="1600">
                <a:latin typeface="+mn-lt"/>
              </a:rPr>
              <a:t>Your specialist will review your documentation and send you their personal Microsoft Bookings link to schedule your needs assessment.</a:t>
            </a:r>
          </a:p>
          <a:p>
            <a:pPr marL="868680" lvl="2" indent="-285750">
              <a:buFont typeface="Arial" panose="020B0604020202020204" pitchFamily="34" charset="0"/>
              <a:buChar char="•"/>
            </a:pPr>
            <a:r>
              <a:rPr lang="en-US" sz="1600">
                <a:latin typeface="+mn-lt"/>
              </a:rPr>
              <a:t>This meeting can be in person, over the phone, or via video chat. </a:t>
            </a:r>
          </a:p>
          <a:p>
            <a:pPr marL="868680" lvl="2" indent="-285750">
              <a:buFont typeface="Arial" panose="020B0604020202020204" pitchFamily="34" charset="0"/>
              <a:buChar char="•"/>
            </a:pPr>
            <a:r>
              <a:rPr lang="en-US" sz="1600">
                <a:latin typeface="+mn-lt"/>
              </a:rPr>
              <a:t>Do not wait until you get to campus to have this meeting! Students are encouraged to begin registration at least 60 days in advance of arriving to MSU. *You can register anytime during your time at MSU, but accommodations cannot be implemented until this process is complete. </a:t>
            </a:r>
          </a:p>
          <a:p>
            <a:endParaRPr lang="en-US"/>
          </a:p>
          <a:p>
            <a:pPr marL="342900" indent="-342900">
              <a:buAutoNum type="arabicPeriod" startAt="4"/>
            </a:pPr>
            <a:r>
              <a:rPr lang="en-US"/>
              <a:t>Receive your </a:t>
            </a:r>
            <a:r>
              <a:rPr lang="en-US">
                <a:hlinkClick r:id="rId4"/>
              </a:rPr>
              <a:t>Accommodation Letter </a:t>
            </a:r>
            <a:r>
              <a:rPr lang="en-US"/>
              <a:t>to share with instructors</a:t>
            </a:r>
          </a:p>
        </p:txBody>
      </p:sp>
    </p:spTree>
    <p:extLst>
      <p:ext uri="{BB962C8B-B14F-4D97-AF65-F5344CB8AC3E}">
        <p14:creationId xmlns:p14="http://schemas.microsoft.com/office/powerpoint/2010/main" val="44813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00628-B7E5-2E49-94CA-7383B99936D3}"/>
              </a:ext>
            </a:extLst>
          </p:cNvPr>
          <p:cNvSpPr>
            <a:spLocks noGrp="1"/>
          </p:cNvSpPr>
          <p:nvPr>
            <p:ph type="title"/>
          </p:nvPr>
        </p:nvSpPr>
        <p:spPr>
          <a:xfrm>
            <a:off x="457200" y="841832"/>
            <a:ext cx="8229600" cy="616299"/>
          </a:xfrm>
        </p:spPr>
        <p:txBody>
          <a:bodyPr>
            <a:noAutofit/>
          </a:bodyPr>
          <a:lstStyle/>
          <a:p>
            <a:r>
              <a:rPr lang="en-US" sz="2400"/>
              <a:t>Steps for Implementing Your Accommodations</a:t>
            </a:r>
            <a:br>
              <a:rPr lang="en-US" sz="2400"/>
            </a:br>
            <a:r>
              <a:rPr lang="en-US" sz="1400">
                <a:hlinkClick r:id="rId3"/>
              </a:rPr>
              <a:t>https://www.rcpd.msu.edu/get-started/student-accommodations</a:t>
            </a:r>
            <a:r>
              <a:rPr lang="en-US" sz="1400"/>
              <a:t> </a:t>
            </a:r>
            <a:endParaRPr lang="en-US" sz="2400"/>
          </a:p>
        </p:txBody>
      </p:sp>
      <p:sp>
        <p:nvSpPr>
          <p:cNvPr id="3" name="Content Placeholder 2">
            <a:extLst>
              <a:ext uri="{FF2B5EF4-FFF2-40B4-BE49-F238E27FC236}">
                <a16:creationId xmlns:a16="http://schemas.microsoft.com/office/drawing/2014/main" id="{E3033F1B-A6B1-5549-B21C-6C121CDBD67D}"/>
              </a:ext>
            </a:extLst>
          </p:cNvPr>
          <p:cNvSpPr>
            <a:spLocks noGrp="1"/>
          </p:cNvSpPr>
          <p:nvPr>
            <p:ph idx="1"/>
          </p:nvPr>
        </p:nvSpPr>
        <p:spPr/>
        <p:txBody>
          <a:bodyPr/>
          <a:lstStyle/>
          <a:p>
            <a:pPr marL="342900" indent="-342900">
              <a:buFont typeface="+mj-lt"/>
              <a:buAutoNum type="arabicPeriod"/>
            </a:pPr>
            <a:r>
              <a:rPr lang="en-US"/>
              <a:t>When classes start, email your Accommodation Letter to each of your instructors. Make sure to let your instructor know which course and section you are in. </a:t>
            </a:r>
          </a:p>
          <a:p>
            <a:pPr marL="342900" indent="-342900">
              <a:buFont typeface="+mj-lt"/>
              <a:buAutoNum type="arabicPeriod"/>
            </a:pPr>
            <a:r>
              <a:rPr lang="en-US"/>
              <a:t>Have a conversation with each instructor during office hours to discuss which accommodations you will need for their class and how they will be implemented. </a:t>
            </a:r>
          </a:p>
          <a:p>
            <a:pPr marL="342900" indent="-342900">
              <a:buFont typeface="+mj-lt"/>
              <a:buAutoNum type="arabicPeriod"/>
            </a:pPr>
            <a:r>
              <a:rPr lang="en-US"/>
              <a:t>Follow up with your instructors via email or during office hours when needed to implement rarely used accommodations or to remind them that you will need an accommodation soon (for example: on an upcoming test)  </a:t>
            </a:r>
          </a:p>
        </p:txBody>
      </p:sp>
    </p:spTree>
    <p:extLst>
      <p:ext uri="{BB962C8B-B14F-4D97-AF65-F5344CB8AC3E}">
        <p14:creationId xmlns:p14="http://schemas.microsoft.com/office/powerpoint/2010/main" val="310076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B52C-95F3-5A43-9CB0-657CCE096A06}"/>
              </a:ext>
            </a:extLst>
          </p:cNvPr>
          <p:cNvSpPr>
            <a:spLocks noGrp="1"/>
          </p:cNvSpPr>
          <p:nvPr>
            <p:ph type="title"/>
          </p:nvPr>
        </p:nvSpPr>
        <p:spPr>
          <a:xfrm>
            <a:off x="457200" y="183987"/>
            <a:ext cx="8229600" cy="656319"/>
          </a:xfrm>
        </p:spPr>
        <p:txBody>
          <a:bodyPr/>
          <a:lstStyle/>
          <a:p>
            <a:r>
              <a:rPr lang="en-US"/>
              <a:t>RCPD Resources</a:t>
            </a:r>
          </a:p>
        </p:txBody>
      </p:sp>
      <p:sp>
        <p:nvSpPr>
          <p:cNvPr id="4" name="Content Placeholder 3">
            <a:extLst>
              <a:ext uri="{FF2B5EF4-FFF2-40B4-BE49-F238E27FC236}">
                <a16:creationId xmlns:a16="http://schemas.microsoft.com/office/drawing/2014/main" id="{B08B9D55-2157-D447-9A38-7E6429C90A23}"/>
              </a:ext>
            </a:extLst>
          </p:cNvPr>
          <p:cNvSpPr>
            <a:spLocks noGrp="1"/>
          </p:cNvSpPr>
          <p:nvPr>
            <p:ph idx="1"/>
          </p:nvPr>
        </p:nvSpPr>
        <p:spPr>
          <a:xfrm>
            <a:off x="358345" y="840305"/>
            <a:ext cx="5276336" cy="3773735"/>
          </a:xfrm>
        </p:spPr>
        <p:txBody>
          <a:bodyPr lIns="91440" tIns="45720" rIns="91440" bIns="45720" anchor="t"/>
          <a:lstStyle/>
          <a:p>
            <a:pPr marL="285750" indent="-285750">
              <a:buFont typeface="Arial" panose="020B0604020202020204" pitchFamily="34" charset="0"/>
              <a:buChar char="•"/>
            </a:pPr>
            <a:r>
              <a:rPr lang="en-US" sz="1800">
                <a:ea typeface="ＭＳ Ｐゴシック"/>
                <a:hlinkClick r:id="rId3"/>
              </a:rPr>
              <a:t>Signature Programming</a:t>
            </a:r>
            <a:r>
              <a:rPr lang="en-US" sz="1800">
                <a:ea typeface="ＭＳ Ｐゴシック"/>
              </a:rPr>
              <a:t>: RCPD offers programming to help students succeed and have some fun at MSU. Check out our </a:t>
            </a:r>
            <a:r>
              <a:rPr lang="en-US" sz="1800">
                <a:ea typeface="ＭＳ Ｐゴシック"/>
                <a:hlinkClick r:id="rId3"/>
              </a:rPr>
              <a:t>website</a:t>
            </a:r>
            <a:r>
              <a:rPr lang="en-US" sz="1800">
                <a:ea typeface="ＭＳ Ｐゴシック"/>
              </a:rPr>
              <a:t> for more information!  </a:t>
            </a:r>
            <a:endParaRPr lang="en-US" sz="1800"/>
          </a:p>
          <a:p>
            <a:pPr marL="285750" indent="-285750">
              <a:buFont typeface="Arial" panose="020B0604020202020204" pitchFamily="34" charset="0"/>
              <a:buChar char="•"/>
            </a:pPr>
            <a:r>
              <a:rPr lang="en-US" sz="1800">
                <a:ea typeface="ＭＳ Ｐゴシック"/>
              </a:rPr>
              <a:t>We teach </a:t>
            </a:r>
            <a:r>
              <a:rPr lang="en-US" sz="1800">
                <a:ea typeface="ＭＳ Ｐゴシック"/>
                <a:hlinkClick r:id="rId4"/>
              </a:rPr>
              <a:t>two first-year seminar classes: UGS 110</a:t>
            </a:r>
            <a:r>
              <a:rPr lang="en-US" sz="1800">
                <a:ea typeface="ＭＳ Ｐゴシック"/>
              </a:rPr>
              <a:t>, focused on getting students acclimated to MSU. One section invites all students, and one is specifically for our autistic students. </a:t>
            </a:r>
            <a:endParaRPr lang="en-US" sz="1800"/>
          </a:p>
          <a:p>
            <a:pPr marL="285750" indent="-285750">
              <a:buFont typeface="Arial" panose="020B0604020202020204" pitchFamily="34" charset="0"/>
              <a:buChar char="•"/>
            </a:pPr>
            <a:r>
              <a:rPr lang="en-US" sz="1800">
                <a:ea typeface="ＭＳ Ｐゴシック"/>
                <a:hlinkClick r:id="rId5"/>
              </a:rPr>
              <a:t>Scholarships</a:t>
            </a:r>
            <a:r>
              <a:rPr lang="en-US" sz="1800">
                <a:ea typeface="ＭＳ Ｐゴシック"/>
              </a:rPr>
              <a:t>: RCPD also awards scholarships each year! Recipients are honored at our annual Awards and Appreciation Reception. </a:t>
            </a:r>
            <a:endParaRPr lang="en-US" sz="1800"/>
          </a:p>
          <a:p>
            <a:pPr marL="285750" indent="-285750">
              <a:buFont typeface="Arial" panose="020B0604020202020204" pitchFamily="34" charset="0"/>
              <a:buChar char="•"/>
            </a:pPr>
            <a:r>
              <a:rPr lang="en-US" sz="1800">
                <a:ea typeface="ＭＳ Ｐゴシック"/>
                <a:hlinkClick r:id="rId6"/>
              </a:rPr>
              <a:t>Directions to RCPD</a:t>
            </a:r>
            <a:r>
              <a:rPr lang="en-US" sz="1800">
                <a:ea typeface="ＭＳ Ｐゴシック"/>
              </a:rPr>
              <a:t> </a:t>
            </a:r>
            <a:endParaRPr lang="en-US" sz="1800"/>
          </a:p>
          <a:p>
            <a:endParaRPr lang="en-US"/>
          </a:p>
        </p:txBody>
      </p:sp>
      <p:pic>
        <p:nvPicPr>
          <p:cNvPr id="6" name="Content Placeholder 6" descr="Runners beginning a race on MSU's campus. Sparty is one of the runners.">
            <a:extLst>
              <a:ext uri="{FF2B5EF4-FFF2-40B4-BE49-F238E27FC236}">
                <a16:creationId xmlns:a16="http://schemas.microsoft.com/office/drawing/2014/main" id="{BBAB3B56-81D6-6E4C-BFE3-79DAD76ABB50}"/>
              </a:ext>
            </a:extLst>
          </p:cNvPr>
          <p:cNvPicPr>
            <a:picLocks noChangeAspect="1"/>
          </p:cNvPicPr>
          <p:nvPr/>
        </p:nvPicPr>
        <p:blipFill>
          <a:blip r:embed="rId7"/>
          <a:stretch>
            <a:fillRect/>
          </a:stretch>
        </p:blipFill>
        <p:spPr>
          <a:xfrm>
            <a:off x="5951139" y="340307"/>
            <a:ext cx="2283277" cy="1542195"/>
          </a:xfrm>
          <a:prstGeom prst="rect">
            <a:avLst/>
          </a:prstGeom>
        </p:spPr>
      </p:pic>
      <p:pic>
        <p:nvPicPr>
          <p:cNvPr id="7" name="Content Placeholder 5" descr="A group of students holding a banner for Alex's Great State Race, an RCPD event.">
            <a:extLst>
              <a:ext uri="{FF2B5EF4-FFF2-40B4-BE49-F238E27FC236}">
                <a16:creationId xmlns:a16="http://schemas.microsoft.com/office/drawing/2014/main" id="{18B05A4F-25FD-FB41-8BA5-E0ADCE5134E4}"/>
              </a:ext>
            </a:extLst>
          </p:cNvPr>
          <p:cNvPicPr>
            <a:picLocks noChangeAspect="1"/>
          </p:cNvPicPr>
          <p:nvPr/>
        </p:nvPicPr>
        <p:blipFill>
          <a:blip r:embed="rId8"/>
          <a:stretch>
            <a:fillRect/>
          </a:stretch>
        </p:blipFill>
        <p:spPr>
          <a:xfrm>
            <a:off x="5951140" y="1931895"/>
            <a:ext cx="2283276" cy="1522184"/>
          </a:xfrm>
          <a:prstGeom prst="rect">
            <a:avLst/>
          </a:prstGeom>
        </p:spPr>
      </p:pic>
      <p:pic>
        <p:nvPicPr>
          <p:cNvPr id="8" name="Content Placeholder 7" descr="Three students, two standing and one in the foreground in a wheelchair. ">
            <a:extLst>
              <a:ext uri="{FF2B5EF4-FFF2-40B4-BE49-F238E27FC236}">
                <a16:creationId xmlns:a16="http://schemas.microsoft.com/office/drawing/2014/main" id="{EBF3DB12-FA8E-274A-A885-3B20214E6DDB}"/>
              </a:ext>
            </a:extLst>
          </p:cNvPr>
          <p:cNvPicPr>
            <a:picLocks noGrp="1" noChangeAspect="1"/>
          </p:cNvPicPr>
          <p:nvPr>
            <p:ph idx="13"/>
          </p:nvPr>
        </p:nvPicPr>
        <p:blipFill>
          <a:blip r:embed="rId9"/>
          <a:stretch>
            <a:fillRect/>
          </a:stretch>
        </p:blipFill>
        <p:spPr>
          <a:xfrm>
            <a:off x="5951139" y="3503472"/>
            <a:ext cx="2283277" cy="1522185"/>
          </a:xfrm>
        </p:spPr>
      </p:pic>
    </p:spTree>
    <p:extLst>
      <p:ext uri="{BB962C8B-B14F-4D97-AF65-F5344CB8AC3E}">
        <p14:creationId xmlns:p14="http://schemas.microsoft.com/office/powerpoint/2010/main" val="2411192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4DDF-C7F6-964E-B65F-B98C5D446F6E}"/>
              </a:ext>
            </a:extLst>
          </p:cNvPr>
          <p:cNvSpPr>
            <a:spLocks noGrp="1"/>
          </p:cNvSpPr>
          <p:nvPr>
            <p:ph type="title"/>
          </p:nvPr>
        </p:nvSpPr>
        <p:spPr/>
        <p:txBody>
          <a:bodyPr/>
          <a:lstStyle/>
          <a:p>
            <a:r>
              <a:rPr lang="en-US"/>
              <a:t>Contacting RCPD </a:t>
            </a:r>
          </a:p>
        </p:txBody>
      </p:sp>
      <p:sp>
        <p:nvSpPr>
          <p:cNvPr id="4" name="Content Placeholder 3">
            <a:extLst>
              <a:ext uri="{FF2B5EF4-FFF2-40B4-BE49-F238E27FC236}">
                <a16:creationId xmlns:a16="http://schemas.microsoft.com/office/drawing/2014/main" id="{ECDAB410-B197-2540-A128-103203197FD4}"/>
              </a:ext>
            </a:extLst>
          </p:cNvPr>
          <p:cNvSpPr>
            <a:spLocks noGrp="1"/>
          </p:cNvSpPr>
          <p:nvPr>
            <p:ph idx="1"/>
          </p:nvPr>
        </p:nvSpPr>
        <p:spPr>
          <a:xfrm>
            <a:off x="457200" y="1448704"/>
            <a:ext cx="8229600" cy="3018124"/>
          </a:xfrm>
        </p:spPr>
        <p:txBody>
          <a:bodyPr lIns="91440" tIns="45720" rIns="91440" bIns="45720" anchor="t"/>
          <a:lstStyle/>
          <a:p>
            <a:r>
              <a:rPr lang="en-US" sz="2000" b="1">
                <a:ea typeface="ＭＳ Ｐゴシック"/>
              </a:rPr>
              <a:t>If you have questions, you are welcome to…</a:t>
            </a:r>
          </a:p>
          <a:p>
            <a:pPr marL="285750" indent="-285750">
              <a:buFont typeface="Arial" panose="020B0604020202020204" pitchFamily="34" charset="0"/>
              <a:buChar char="•"/>
            </a:pPr>
            <a:r>
              <a:rPr lang="en-US">
                <a:ea typeface="ＭＳ Ｐゴシック"/>
              </a:rPr>
              <a:t>Call the RCPD front desk by </a:t>
            </a:r>
            <a:r>
              <a:rPr lang="en-US">
                <a:ea typeface="ＭＳ Ｐゴシック"/>
                <a:hlinkClick r:id="rId3"/>
              </a:rPr>
              <a:t>email</a:t>
            </a:r>
            <a:r>
              <a:rPr lang="en-US">
                <a:ea typeface="ＭＳ Ｐゴシック"/>
              </a:rPr>
              <a:t> or phone: 517-884-7273 </a:t>
            </a:r>
            <a:endParaRPr lang="en-US"/>
          </a:p>
          <a:p>
            <a:pPr marL="285750" indent="-285750">
              <a:buFont typeface="Arial" panose="020B0604020202020204" pitchFamily="34" charset="0"/>
              <a:buChar char="•"/>
            </a:pPr>
            <a:r>
              <a:rPr lang="en-US">
                <a:ea typeface="ＭＳ Ｐゴシック"/>
              </a:rPr>
              <a:t>Contact an Access Specialist by visiting our </a:t>
            </a:r>
            <a:r>
              <a:rPr lang="en-US">
                <a:ea typeface="ＭＳ Ｐゴシック"/>
                <a:hlinkClick r:id="rId4"/>
              </a:rPr>
              <a:t>Team RCPD page</a:t>
            </a:r>
            <a:endParaRPr lang="en-US">
              <a:ea typeface="ＭＳ Ｐゴシック"/>
            </a:endParaRPr>
          </a:p>
          <a:p>
            <a:pPr marL="285750" indent="-285750">
              <a:buFont typeface="Arial" panose="020B0604020202020204" pitchFamily="34" charset="0"/>
              <a:buChar char="•"/>
            </a:pPr>
            <a:r>
              <a:rPr lang="en-US">
                <a:ea typeface="ＭＳ Ｐゴシック"/>
              </a:rPr>
              <a:t>Check our </a:t>
            </a:r>
            <a:r>
              <a:rPr lang="en-US">
                <a:ea typeface="ＭＳ Ｐゴシック"/>
                <a:hlinkClick r:id="rId5"/>
              </a:rPr>
              <a:t>Future Students page</a:t>
            </a:r>
            <a:r>
              <a:rPr lang="en-US">
                <a:ea typeface="ＭＳ Ｐゴシック"/>
              </a:rPr>
              <a:t> (</a:t>
            </a:r>
            <a:r>
              <a:rPr lang="en-US">
                <a:ea typeface="ＭＳ Ｐゴシック"/>
                <a:hlinkClick r:id="rId5"/>
              </a:rPr>
              <a:t>https://www.rcpd.msu.edu/get-started/future-students</a:t>
            </a:r>
            <a:r>
              <a:rPr lang="en-US">
                <a:ea typeface="ＭＳ Ｐゴシック"/>
              </a:rPr>
              <a:t>) for additional information including a copy of these slides and the differences between high school and college.</a:t>
            </a:r>
          </a:p>
          <a:p>
            <a:endParaRPr lang="en-US" sz="3200" b="1">
              <a:solidFill>
                <a:schemeClr val="tx2"/>
              </a:solidFill>
            </a:endParaRPr>
          </a:p>
        </p:txBody>
      </p:sp>
    </p:spTree>
    <p:extLst>
      <p:ext uri="{BB962C8B-B14F-4D97-AF65-F5344CB8AC3E}">
        <p14:creationId xmlns:p14="http://schemas.microsoft.com/office/powerpoint/2010/main" val="3679527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0195-F75F-2143-9F93-688995210617}"/>
              </a:ext>
            </a:extLst>
          </p:cNvPr>
          <p:cNvSpPr>
            <a:spLocks noGrp="1"/>
          </p:cNvSpPr>
          <p:nvPr>
            <p:ph type="title"/>
          </p:nvPr>
        </p:nvSpPr>
        <p:spPr>
          <a:xfrm>
            <a:off x="457200" y="559028"/>
            <a:ext cx="8229600" cy="616299"/>
          </a:xfrm>
        </p:spPr>
        <p:txBody>
          <a:bodyPr/>
          <a:lstStyle/>
          <a:p>
            <a:r>
              <a:rPr lang="en-US"/>
              <a:t>RCPD Specialist FAQs</a:t>
            </a:r>
          </a:p>
        </p:txBody>
      </p:sp>
      <p:sp>
        <p:nvSpPr>
          <p:cNvPr id="3" name="Content Placeholder 2">
            <a:extLst>
              <a:ext uri="{FF2B5EF4-FFF2-40B4-BE49-F238E27FC236}">
                <a16:creationId xmlns:a16="http://schemas.microsoft.com/office/drawing/2014/main" id="{7D5DACC4-8364-1B43-AD95-E3C5F8177D47}"/>
              </a:ext>
            </a:extLst>
          </p:cNvPr>
          <p:cNvSpPr>
            <a:spLocks noGrp="1"/>
          </p:cNvSpPr>
          <p:nvPr>
            <p:ph idx="1"/>
          </p:nvPr>
        </p:nvSpPr>
        <p:spPr>
          <a:xfrm>
            <a:off x="457200" y="1175326"/>
            <a:ext cx="8229600" cy="3693235"/>
          </a:xfrm>
        </p:spPr>
        <p:txBody>
          <a:bodyPr/>
          <a:lstStyle/>
          <a:p>
            <a:pPr marL="285750" indent="-285750">
              <a:buFont typeface="Arial" panose="020B0604020202020204" pitchFamily="34" charset="0"/>
              <a:buChar char="•"/>
            </a:pPr>
            <a:r>
              <a:rPr lang="en-US" sz="2000" b="1"/>
              <a:t>What role does my specialist play after the needs assessment? </a:t>
            </a:r>
          </a:p>
          <a:p>
            <a:r>
              <a:rPr lang="en-US" sz="1600"/>
              <a:t>	RCPD specialists are available by phone, email, and scheduled appointment (in 	person &amp; video!). We can assist in communication with instructors, implementing 	accommodations, helping you strategically stay on track with coursework, discovering 	new strategies and resources, and more. </a:t>
            </a:r>
          </a:p>
          <a:p>
            <a:pPr marL="285750" indent="-285750">
              <a:buFont typeface="Arial" panose="020B0604020202020204" pitchFamily="34" charset="0"/>
              <a:buChar char="•"/>
            </a:pPr>
            <a:r>
              <a:rPr lang="en-US" sz="2000" b="1"/>
              <a:t>Can my RCPD specialist help me choose classes, make a schedule, and enroll? </a:t>
            </a:r>
          </a:p>
          <a:p>
            <a:r>
              <a:rPr lang="en-US" sz="1600"/>
              <a:t>	RCPD specialists do not have expertise in courses or major requirements. The best 	resource for scheduling classes, changing majors, and exploring major requirements 	is your academic advisor in your college. If you need help finding your academic 	advisor or scheduling an appointment, you can ask your RCPD specialist! </a:t>
            </a:r>
          </a:p>
        </p:txBody>
      </p:sp>
    </p:spTree>
    <p:extLst>
      <p:ext uri="{BB962C8B-B14F-4D97-AF65-F5344CB8AC3E}">
        <p14:creationId xmlns:p14="http://schemas.microsoft.com/office/powerpoint/2010/main" val="2286376748"/>
      </p:ext>
    </p:extLst>
  </p:cSld>
  <p:clrMapOvr>
    <a:masterClrMapping/>
  </p:clrMapOvr>
</p:sld>
</file>

<file path=ppt/theme/theme1.xml><?xml version="1.0" encoding="utf-8"?>
<a:theme xmlns:a="http://schemas.openxmlformats.org/drawingml/2006/main" name="MSU Wordmark design">
  <a:themeElements>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8137943F-5870-9643-B657-B51075C7D20D}" vid="{8E8A6DC1-F0C0-0248-BF1D-4ED6BE873D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325</TotalTime>
  <Words>1801</Words>
  <Application>Microsoft Macintosh PowerPoint</Application>
  <PresentationFormat>On-screen Show (16:9)</PresentationFormat>
  <Paragraphs>88</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ＭＳ Ｐゴシック</vt:lpstr>
      <vt:lpstr>Arial</vt:lpstr>
      <vt:lpstr>Calibri</vt:lpstr>
      <vt:lpstr>Gotham Book</vt:lpstr>
      <vt:lpstr>Wingdings</vt:lpstr>
      <vt:lpstr>MSU Wordmark design</vt:lpstr>
      <vt:lpstr>Your Disability Accommodations at MSU: IEPs, 504s, and More!  Resource Center for Persons with Disabilities (RCPD) https://www.rcpd.msu.edu/ </vt:lpstr>
      <vt:lpstr>Who are we? </vt:lpstr>
      <vt:lpstr>Registering with RCPD https://www.rcpd.msu.edu/get-started  </vt:lpstr>
      <vt:lpstr>Registering with RCPD, cont., 1  https://www.rcpd.msu.edu/get-started </vt:lpstr>
      <vt:lpstr>Registering with RCPD, cont., 2  https://www.rcpd.msu.edu/get-started </vt:lpstr>
      <vt:lpstr>Steps for Implementing Your Accommodations https://www.rcpd.msu.edu/get-started/student-accommodations </vt:lpstr>
      <vt:lpstr>RCPD Resources</vt:lpstr>
      <vt:lpstr>Contacting RCPD </vt:lpstr>
      <vt:lpstr>RCPD Specialist FAQs</vt:lpstr>
      <vt:lpstr>RCPD Specialist FAQs, continued </vt:lpstr>
      <vt:lpstr>Accommodation FAQs </vt:lpstr>
      <vt:lpstr>Documentation FAQs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Disability Accommodations at MSU: IEPs, 504s, and More!  Resource Center for Persons with Disabilities (RCPD) Module 1 https://www.rcpd.msu.edu/ </dc:title>
  <dc:creator>Foote, Kelsey</dc:creator>
  <cp:lastModifiedBy>Foote, Kelsey</cp:lastModifiedBy>
  <cp:revision>94</cp:revision>
  <dcterms:created xsi:type="dcterms:W3CDTF">2020-04-09T20:39:36Z</dcterms:created>
  <dcterms:modified xsi:type="dcterms:W3CDTF">2025-02-27T19:08:45Z</dcterms:modified>
</cp:coreProperties>
</file>